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8"/>
  </p:notesMasterIdLst>
  <p:sldIdLst>
    <p:sldId id="256" r:id="rId2"/>
    <p:sldId id="269" r:id="rId3"/>
    <p:sldId id="293" r:id="rId4"/>
    <p:sldId id="286" r:id="rId5"/>
    <p:sldId id="268" r:id="rId6"/>
    <p:sldId id="270" r:id="rId7"/>
    <p:sldId id="271" r:id="rId8"/>
    <p:sldId id="272" r:id="rId9"/>
    <p:sldId id="273" r:id="rId10"/>
    <p:sldId id="274" r:id="rId11"/>
    <p:sldId id="275" r:id="rId12"/>
    <p:sldId id="276" r:id="rId13"/>
    <p:sldId id="284" r:id="rId14"/>
    <p:sldId id="290" r:id="rId15"/>
    <p:sldId id="291" r:id="rId16"/>
    <p:sldId id="25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933C"/>
    <a:srgbClr val="66B8CF"/>
    <a:srgbClr val="9BBB59"/>
    <a:srgbClr val="2C4D75"/>
    <a:srgbClr val="FFDF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07" autoAdjust="0"/>
    <p:restoredTop sz="77387" autoAdjust="0"/>
  </p:normalViewPr>
  <p:slideViewPr>
    <p:cSldViewPr>
      <p:cViewPr varScale="1">
        <p:scale>
          <a:sx n="66" d="100"/>
          <a:sy n="66" d="100"/>
        </p:scale>
        <p:origin x="1392"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04A9F-E57F-4B5D-8F63-F7EC2B1BD1F0}" type="datetimeFigureOut">
              <a:rPr lang="en-US" smtClean="0"/>
              <a:pPr/>
              <a:t>07/11/2022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164DDC-4EEA-4D43-A3F5-CED7744A06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164DDC-4EEA-4D43-A3F5-CED7744A066C}" type="slidenum">
              <a:rPr lang="en-US" smtClean="0"/>
              <a:pPr/>
              <a:t>1</a:t>
            </a:fld>
            <a:endParaRPr lang="en-US"/>
          </a:p>
        </p:txBody>
      </p:sp>
    </p:spTree>
    <p:extLst>
      <p:ext uri="{BB962C8B-B14F-4D97-AF65-F5344CB8AC3E}">
        <p14:creationId xmlns:p14="http://schemas.microsoft.com/office/powerpoint/2010/main" val="396094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Times New Roman" panose="02020603050405020304" pitchFamily="18" charset="0"/>
              </a:rPr>
              <a:t>In 2021, some respondents were more willing to wait on hold longer to speak to a customer service representative. Waiting 5 to 10 minutes and 10 minutes or longer combined increased by 2.7 percentage points. These categories have continued to see steady increases since 2018.</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E164DDC-4EEA-4D43-A3F5-CED7744A066C}" type="slidenum">
              <a:rPr lang="en-US" smtClean="0"/>
              <a:pPr/>
              <a:t>10</a:t>
            </a:fld>
            <a:endParaRPr lang="en-US"/>
          </a:p>
        </p:txBody>
      </p:sp>
    </p:spTree>
    <p:extLst>
      <p:ext uri="{BB962C8B-B14F-4D97-AF65-F5344CB8AC3E}">
        <p14:creationId xmlns:p14="http://schemas.microsoft.com/office/powerpoint/2010/main" val="3008835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ea typeface="Calibri" panose="020F0502020204030204" pitchFamily="34" charset="0"/>
              </a:rPr>
              <a:t>In 2021, very satisfied/satisfied responses decreased by 3.6 percentage points from 2020.</a:t>
            </a:r>
          </a:p>
          <a:p>
            <a:r>
              <a:rPr lang="en-US" sz="1800" dirty="0">
                <a:effectLst/>
                <a:latin typeface="Segoe UI" panose="020B0502040204020203" pitchFamily="34" charset="0"/>
              </a:rPr>
              <a:t>MFA launched in September 2021</a:t>
            </a:r>
            <a:endParaRPr lang="en-US" dirty="0"/>
          </a:p>
        </p:txBody>
      </p:sp>
      <p:sp>
        <p:nvSpPr>
          <p:cNvPr id="4" name="Slide Number Placeholder 3"/>
          <p:cNvSpPr>
            <a:spLocks noGrp="1"/>
          </p:cNvSpPr>
          <p:nvPr>
            <p:ph type="sldNum" sz="quarter" idx="10"/>
          </p:nvPr>
        </p:nvSpPr>
        <p:spPr/>
        <p:txBody>
          <a:bodyPr/>
          <a:lstStyle/>
          <a:p>
            <a:fld id="{4E164DDC-4EEA-4D43-A3F5-CED7744A066C}" type="slidenum">
              <a:rPr lang="en-US" smtClean="0"/>
              <a:pPr/>
              <a:t>11</a:t>
            </a:fld>
            <a:endParaRPr lang="en-US"/>
          </a:p>
        </p:txBody>
      </p:sp>
    </p:spTree>
    <p:extLst>
      <p:ext uri="{BB962C8B-B14F-4D97-AF65-F5344CB8AC3E}">
        <p14:creationId xmlns:p14="http://schemas.microsoft.com/office/powerpoint/2010/main" val="312955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1800" b="1" i="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The website (dor.wa.gov) is easy to navigate</a:t>
            </a:r>
            <a:r>
              <a:rPr lang="en-US" sz="1800" dirty="0">
                <a:effectLst/>
                <a:latin typeface="Segoe UI" panose="020B0502040204020203" pitchFamily="34" charset="0"/>
                <a:ea typeface="Calibri" panose="020F0502020204030204" pitchFamily="34" charset="0"/>
                <a:cs typeface="Times New Roman" panose="02020603050405020304" pitchFamily="18" charset="0"/>
              </a:rPr>
              <a:t> strongly agree/agree responses decreased by 3 percentage points since 2020.</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i="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My DOR (online filing and payment system) is easy to navigate</a:t>
            </a:r>
            <a:r>
              <a:rPr lang="en-US" sz="1800" dirty="0">
                <a:effectLst/>
                <a:latin typeface="Segoe UI" panose="020B0502040204020203" pitchFamily="34" charset="0"/>
                <a:ea typeface="Calibri" panose="020F0502020204030204" pitchFamily="34" charset="0"/>
                <a:cs typeface="Times New Roman" panose="02020603050405020304" pitchFamily="18" charset="0"/>
              </a:rPr>
              <a:t> strongly agree/agree responses stayed about the same in 2021. 2021 had the highest percentage of agreement for this statement since 2018 (when the system went live).</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i="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Communication from DOR is clear and understandable</a:t>
            </a:r>
            <a:r>
              <a:rPr lang="en-US" sz="1800" dirty="0">
                <a:effectLst/>
                <a:latin typeface="Segoe UI" panose="020B0502040204020203" pitchFamily="34" charset="0"/>
                <a:ea typeface="Calibri" panose="020F0502020204030204" pitchFamily="34" charset="0"/>
                <a:cs typeface="Times New Roman" panose="02020603050405020304" pitchFamily="18" charset="0"/>
              </a:rPr>
              <a:t> strongly agree/agree responses decreased 2.4 percentage points since 2020.</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b="1" i="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Changes in tax laws and rules are communicated timely</a:t>
            </a:r>
            <a:r>
              <a:rPr lang="en-US" sz="1800" i="1"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a:effectLst/>
                <a:latin typeface="Segoe UI" panose="020B0502040204020203" pitchFamily="34" charset="0"/>
                <a:ea typeface="Calibri" panose="020F0502020204030204" pitchFamily="34" charset="0"/>
                <a:cs typeface="Times New Roman" panose="02020603050405020304" pitchFamily="18" charset="0"/>
              </a:rPr>
              <a:t>strongly agree/agree responses decreased by 2.1 percentage points since 2020.</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E164DDC-4EEA-4D43-A3F5-CED7744A066C}" type="slidenum">
              <a:rPr lang="en-US" smtClean="0"/>
              <a:pPr/>
              <a:t>12</a:t>
            </a:fld>
            <a:endParaRPr lang="en-US"/>
          </a:p>
        </p:txBody>
      </p:sp>
    </p:spTree>
    <p:extLst>
      <p:ext uri="{BB962C8B-B14F-4D97-AF65-F5344CB8AC3E}">
        <p14:creationId xmlns:p14="http://schemas.microsoft.com/office/powerpoint/2010/main" val="1703086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64DDC-4EEA-4D43-A3F5-CED7744A066C}" type="slidenum">
              <a:rPr lang="en-US" smtClean="0"/>
              <a:pPr/>
              <a:t>13</a:t>
            </a:fld>
            <a:endParaRPr lang="en-US"/>
          </a:p>
        </p:txBody>
      </p:sp>
    </p:spTree>
    <p:extLst>
      <p:ext uri="{BB962C8B-B14F-4D97-AF65-F5344CB8AC3E}">
        <p14:creationId xmlns:p14="http://schemas.microsoft.com/office/powerpoint/2010/main" val="1368601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64DDC-4EEA-4D43-A3F5-CED7744A066C}" type="slidenum">
              <a:rPr lang="en-US" smtClean="0"/>
              <a:pPr/>
              <a:t>14</a:t>
            </a:fld>
            <a:endParaRPr lang="en-US"/>
          </a:p>
        </p:txBody>
      </p:sp>
    </p:spTree>
    <p:extLst>
      <p:ext uri="{BB962C8B-B14F-4D97-AF65-F5344CB8AC3E}">
        <p14:creationId xmlns:p14="http://schemas.microsoft.com/office/powerpoint/2010/main" val="2227217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dissatisfiers with account access and MFA – from multiple sources (call center data, CX Survey data)</a:t>
            </a:r>
          </a:p>
          <a:p>
            <a:r>
              <a:rPr lang="en-US" dirty="0"/>
              <a:t>Workgroup (Cross agency – LNI, DOL, ESD) working with WaTech on immediate enhancements and long-term solutions and requirements. </a:t>
            </a:r>
          </a:p>
          <a:p>
            <a:endParaRPr lang="en-US" dirty="0"/>
          </a:p>
          <a:p>
            <a:r>
              <a:rPr lang="en-US" dirty="0"/>
              <a:t>My DOR User group meets bi-weekly, cross-divisional workgroup, reviews language, customer experience, and other enhancements</a:t>
            </a:r>
          </a:p>
          <a:p>
            <a:endParaRPr lang="en-US" dirty="0"/>
          </a:p>
          <a:p>
            <a:r>
              <a:rPr lang="en-US" dirty="0"/>
              <a:t>Video projects</a:t>
            </a:r>
          </a:p>
        </p:txBody>
      </p:sp>
      <p:sp>
        <p:nvSpPr>
          <p:cNvPr id="4" name="Slide Number Placeholder 3"/>
          <p:cNvSpPr>
            <a:spLocks noGrp="1"/>
          </p:cNvSpPr>
          <p:nvPr>
            <p:ph type="sldNum" sz="quarter" idx="10"/>
          </p:nvPr>
        </p:nvSpPr>
        <p:spPr/>
        <p:txBody>
          <a:bodyPr/>
          <a:lstStyle/>
          <a:p>
            <a:fld id="{4E164DDC-4EEA-4D43-A3F5-CED7744A066C}" type="slidenum">
              <a:rPr lang="en-US" smtClean="0"/>
              <a:pPr/>
              <a:t>15</a:t>
            </a:fld>
            <a:endParaRPr lang="en-US"/>
          </a:p>
        </p:txBody>
      </p:sp>
    </p:spTree>
    <p:extLst>
      <p:ext uri="{BB962C8B-B14F-4D97-AF65-F5344CB8AC3E}">
        <p14:creationId xmlns:p14="http://schemas.microsoft.com/office/powerpoint/2010/main" val="415690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a:solidFill>
                  <a:schemeClr val="tx1"/>
                </a:solidFill>
                <a:effectLst/>
                <a:latin typeface="+mn-lt"/>
                <a:ea typeface="+mn-ea"/>
                <a:cs typeface="+mn-cs"/>
              </a:rPr>
              <a:t>Out of 600,000 active taxpayers, the survey was sent to a random sample of 20,000.</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Times New Roman" panose="02020603050405020304" pitchFamily="18" charset="0"/>
              </a:rPr>
              <a:t>To reach taxpayers at every level, big and small, they were broken into four cohorts based on number of business tax accounts and gross income. Median gross income was determined to be $61,153. Large accounts had a gross income above the median. Small accounts have gross income less than or equal to the median. Group 1 consisted of taxpayers with one business. Group 2 consisted of taxpayers with 2 or more businesses.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Times New Roman" panose="02020603050405020304" pitchFamily="18" charset="0"/>
              </a:rPr>
              <a:t>The number of selected taxpayers in each cohort matched the representative percentage of the cohort in the overall pool of taxpayers.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Times New Roman" panose="02020603050405020304" pitchFamily="18" charset="0"/>
              </a:rPr>
              <a:t>When comparing results across cohorts there was a lot of difference in results, except in a few places, which I’ll go into.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2020: 786 survey responses for a response rate of 7.9%</a:t>
            </a:r>
          </a:p>
        </p:txBody>
      </p:sp>
      <p:sp>
        <p:nvSpPr>
          <p:cNvPr id="4" name="Slide Number Placeholder 3"/>
          <p:cNvSpPr>
            <a:spLocks noGrp="1"/>
          </p:cNvSpPr>
          <p:nvPr>
            <p:ph type="sldNum" sz="quarter" idx="10"/>
          </p:nvPr>
        </p:nvSpPr>
        <p:spPr/>
        <p:txBody>
          <a:bodyPr/>
          <a:lstStyle/>
          <a:p>
            <a:fld id="{4E164DDC-4EEA-4D43-A3F5-CED7744A066C}" type="slidenum">
              <a:rPr lang="en-US" smtClean="0"/>
              <a:pPr/>
              <a:t>2</a:t>
            </a:fld>
            <a:endParaRPr lang="en-US"/>
          </a:p>
        </p:txBody>
      </p:sp>
    </p:spTree>
    <p:extLst>
      <p:ext uri="{BB962C8B-B14F-4D97-AF65-F5344CB8AC3E}">
        <p14:creationId xmlns:p14="http://schemas.microsoft.com/office/powerpoint/2010/main" val="275125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64DDC-4EEA-4D43-A3F5-CED7744A066C}" type="slidenum">
              <a:rPr lang="en-US" smtClean="0"/>
              <a:pPr/>
              <a:t>3</a:t>
            </a:fld>
            <a:endParaRPr lang="en-US"/>
          </a:p>
        </p:txBody>
      </p:sp>
    </p:spTree>
    <p:extLst>
      <p:ext uri="{BB962C8B-B14F-4D97-AF65-F5344CB8AC3E}">
        <p14:creationId xmlns:p14="http://schemas.microsoft.com/office/powerpoint/2010/main" val="2673655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nSpc>
                <a:spcPct val="115000"/>
              </a:lnSpc>
              <a:spcBef>
                <a:spcPts val="0"/>
              </a:spcBef>
              <a:spcAft>
                <a:spcPts val="0"/>
              </a:spcAft>
              <a:buFont typeface="Symbol" panose="05050102010706020507" pitchFamily="18" charset="2"/>
              <a:buNone/>
            </a:pPr>
            <a:r>
              <a:rPr lang="en-US" sz="1800" dirty="0">
                <a:effectLst/>
                <a:latin typeface="Segoe UI" panose="020B0502040204020203" pitchFamily="34" charset="0"/>
                <a:ea typeface="Calibri" panose="020F0502020204030204" pitchFamily="34" charset="0"/>
                <a:cs typeface="Times New Roman" panose="02020603050405020304" pitchFamily="18" charset="0"/>
              </a:rPr>
              <a:t>The percentage of respondents who described themselves as a </a:t>
            </a:r>
            <a:r>
              <a:rPr lang="en-US" sz="1800" b="1" dirty="0">
                <a:effectLst/>
                <a:latin typeface="Segoe UI" panose="020B0502040204020203" pitchFamily="34" charset="0"/>
                <a:ea typeface="Calibri" panose="020F0502020204030204" pitchFamily="34" charset="0"/>
                <a:cs typeface="Times New Roman" panose="02020603050405020304" pitchFamily="18" charset="0"/>
              </a:rPr>
              <a:t>small business</a:t>
            </a:r>
            <a:r>
              <a:rPr lang="en-US" sz="1800" dirty="0">
                <a:effectLst/>
                <a:latin typeface="Segoe UI" panose="020B0502040204020203" pitchFamily="34" charset="0"/>
                <a:ea typeface="Calibri" panose="020F0502020204030204" pitchFamily="34" charset="0"/>
                <a:cs typeface="Times New Roman" panose="02020603050405020304" pitchFamily="18" charset="0"/>
              </a:rPr>
              <a:t> increased slightly by 1.3 percentage points.</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Segoe UI" panose="020B0502040204020203" pitchFamily="34" charset="0"/>
                <a:ea typeface="Calibri" panose="020F0502020204030204" pitchFamily="34" charset="0"/>
                <a:cs typeface="Times New Roman" panose="02020603050405020304" pitchFamily="18" charset="0"/>
              </a:rPr>
              <a:t>The percentage of respondents who described themselves as a </a:t>
            </a:r>
            <a:r>
              <a:rPr lang="en-US" sz="1800" b="1" dirty="0">
                <a:effectLst/>
                <a:latin typeface="Segoe UI" panose="020B0502040204020203" pitchFamily="34" charset="0"/>
                <a:ea typeface="Calibri" panose="020F0502020204030204" pitchFamily="34" charset="0"/>
                <a:cs typeface="Times New Roman" panose="02020603050405020304" pitchFamily="18" charset="0"/>
              </a:rPr>
              <a:t>large business</a:t>
            </a:r>
            <a:r>
              <a:rPr lang="en-US" sz="1800" dirty="0">
                <a:effectLst/>
                <a:latin typeface="Segoe UI" panose="020B0502040204020203" pitchFamily="34" charset="0"/>
                <a:ea typeface="Calibri" panose="020F0502020204030204" pitchFamily="34" charset="0"/>
                <a:cs typeface="Times New Roman" panose="02020603050405020304" pitchFamily="18" charset="0"/>
              </a:rPr>
              <a:t> stayed about the same at 0.2%. This is the smallest percentage of respondents that have classified themselves as a large business in the last four years of the survey.</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Segoe UI" panose="020B0502040204020203" pitchFamily="34" charset="0"/>
                <a:ea typeface="Calibri" panose="020F0502020204030204" pitchFamily="34" charset="0"/>
                <a:cs typeface="Times New Roman" panose="02020603050405020304" pitchFamily="18" charset="0"/>
              </a:rPr>
              <a:t>The </a:t>
            </a:r>
            <a:r>
              <a:rPr lang="en-US" sz="1800" b="1" dirty="0">
                <a:effectLst/>
                <a:latin typeface="Segoe UI" panose="020B0502040204020203" pitchFamily="34" charset="0"/>
                <a:ea typeface="Calibri" panose="020F0502020204030204" pitchFamily="34" charset="0"/>
                <a:cs typeface="Times New Roman" panose="02020603050405020304" pitchFamily="18" charset="0"/>
              </a:rPr>
              <a:t>tax professional</a:t>
            </a:r>
            <a:r>
              <a:rPr lang="en-US" sz="1800" dirty="0">
                <a:effectLst/>
                <a:latin typeface="Segoe UI" panose="020B0502040204020203" pitchFamily="34" charset="0"/>
                <a:ea typeface="Calibri" panose="020F0502020204030204" pitchFamily="34" charset="0"/>
                <a:cs typeface="Times New Roman" panose="02020603050405020304" pitchFamily="18" charset="0"/>
              </a:rPr>
              <a:t> percentage had almost no change in the last 3 years.</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Segoe UI" panose="020B0502040204020203" pitchFamily="34" charset="0"/>
                <a:ea typeface="Calibri" panose="020F0502020204030204" pitchFamily="34" charset="0"/>
                <a:cs typeface="Times New Roman" panose="02020603050405020304" pitchFamily="18" charset="0"/>
              </a:rPr>
              <a:t>There was a slight decrease in the number of respondents who described themselves as ‘Other’ from the previous year. The write-in explanations from respondents who selected ‘Other’ were categorized into the following:</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Micro-business, self-employed or hobbyist.</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Retired.</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Non-profit organization or government.</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Bookkeeper.</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E164DDC-4EEA-4D43-A3F5-CED7744A066C}" type="slidenum">
              <a:rPr lang="en-US" smtClean="0"/>
              <a:pPr/>
              <a:t>4</a:t>
            </a:fld>
            <a:endParaRPr lang="en-US"/>
          </a:p>
        </p:txBody>
      </p:sp>
    </p:spTree>
    <p:extLst>
      <p:ext uri="{BB962C8B-B14F-4D97-AF65-F5344CB8AC3E}">
        <p14:creationId xmlns:p14="http://schemas.microsoft.com/office/powerpoint/2010/main" val="1863779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a:t>
            </a:r>
            <a:r>
              <a:rPr lang="en-US" baseline="0" dirty="0"/>
              <a:t> disruption of last two years with pandemic, telework, and closing of all offices – satisfaction remained very consistent.</a:t>
            </a:r>
            <a:endParaRPr lang="en-US" dirty="0"/>
          </a:p>
          <a:p>
            <a:r>
              <a:rPr lang="en-US" baseline="0" dirty="0"/>
              <a:t>0.8% decrease from 2020 but still close to average; dissatisfaction overall increased by 3.9%.</a:t>
            </a:r>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E164DDC-4EEA-4D43-A3F5-CED7744A066C}" type="slidenum">
              <a:rPr lang="en-US" smtClean="0"/>
              <a:pPr/>
              <a:t>5</a:t>
            </a:fld>
            <a:endParaRPr lang="en-US"/>
          </a:p>
        </p:txBody>
      </p:sp>
    </p:spTree>
    <p:extLst>
      <p:ext uri="{BB962C8B-B14F-4D97-AF65-F5344CB8AC3E}">
        <p14:creationId xmlns:p14="http://schemas.microsoft.com/office/powerpoint/2010/main" val="1236502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dirty="0">
                <a:effectLst/>
                <a:latin typeface="Segoe UI" panose="020B0502040204020203" pitchFamily="34" charset="0"/>
                <a:ea typeface="Calibri" panose="020F0502020204030204" pitchFamily="34" charset="0"/>
                <a:cs typeface="Times New Roman" panose="02020603050405020304" pitchFamily="18" charset="0"/>
              </a:rPr>
              <a:t>Overall satisfaction decreased slightly by 1.8 percentage points from 94.1% in 2020 to 92.3% very satisfied/satisfied in 2021.</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Symbol" panose="05050102010706020507" pitchFamily="18" charset="2"/>
              <a:buNone/>
            </a:pPr>
            <a:r>
              <a:rPr lang="en-US" sz="1800" dirty="0">
                <a:effectLst/>
                <a:latin typeface="Segoe UI" panose="020B0502040204020203" pitchFamily="34" charset="0"/>
                <a:ea typeface="Calibri" panose="020F0502020204030204" pitchFamily="34" charset="0"/>
                <a:cs typeface="Times New Roman" panose="02020603050405020304" pitchFamily="18" charset="0"/>
              </a:rPr>
              <a:t>Overall dissatisfaction increased slightly by 1.8 percentage points from 5.9% in 2020 to 7.7% in 2021. This is the highest level of overall dissatisfaction we have seen in this category since 2014.</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E164DDC-4EEA-4D43-A3F5-CED7744A066C}" type="slidenum">
              <a:rPr lang="en-US" smtClean="0"/>
              <a:pPr/>
              <a:t>6</a:t>
            </a:fld>
            <a:endParaRPr lang="en-US"/>
          </a:p>
        </p:txBody>
      </p:sp>
    </p:spTree>
    <p:extLst>
      <p:ext uri="{BB962C8B-B14F-4D97-AF65-F5344CB8AC3E}">
        <p14:creationId xmlns:p14="http://schemas.microsoft.com/office/powerpoint/2010/main" val="119685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nSpc>
                <a:spcPct val="115000"/>
              </a:lnSpc>
              <a:spcBef>
                <a:spcPts val="0"/>
              </a:spcBef>
              <a:spcAft>
                <a:spcPts val="0"/>
              </a:spcAft>
              <a:buFont typeface="Symbol" panose="05050102010706020507" pitchFamily="18" charset="2"/>
              <a:buNone/>
            </a:pPr>
            <a:r>
              <a:rPr lang="en-US" sz="1800" dirty="0">
                <a:effectLst/>
                <a:latin typeface="Segoe UI" panose="020B0502040204020203" pitchFamily="34" charset="0"/>
                <a:ea typeface="Calibri" panose="020F0502020204030204" pitchFamily="34" charset="0"/>
                <a:cs typeface="Times New Roman" panose="02020603050405020304" pitchFamily="18" charset="0"/>
              </a:rPr>
              <a:t>Telephone increased by 10.2 percentage points in 2021. Telephone remains the second most preferred way to interact with the Department of Revenue since 2018. This is the first time since 2018 that we have seen an increase in telephone being a preferred method of communication. This is likely due to the closures of the DOR front counters for the entirety of 2021.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Segoe UI" panose="020B0502040204020203" pitchFamily="34" charset="0"/>
                <a:ea typeface="Calibri" panose="020F0502020204030204" pitchFamily="34" charset="0"/>
                <a:cs typeface="Times New Roman" panose="02020603050405020304" pitchFamily="18" charset="0"/>
              </a:rPr>
              <a:t>Email or secure message decreased by 7.6 percentage points in 2021. From 2018 to 2020, it increased by 10.6 percentage points. This year is the first time we have seen a decrease in this category. Majority of respondents prefer to use email or secure message to interact with the Department of Revenue.</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Segoe UI" panose="020B0502040204020203" pitchFamily="34" charset="0"/>
                <a:ea typeface="Calibri" panose="020F0502020204030204" pitchFamily="34" charset="0"/>
                <a:cs typeface="Times New Roman" panose="02020603050405020304" pitchFamily="18" charset="0"/>
              </a:rPr>
              <a:t>Live chat decreased slightly by 2.4 percentage points from 2020 to 2021.</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Segoe UI" panose="020B0502040204020203" pitchFamily="34" charset="0"/>
                <a:ea typeface="Calibri" panose="020F0502020204030204" pitchFamily="34" charset="0"/>
                <a:cs typeface="Times New Roman" panose="02020603050405020304" pitchFamily="18" charset="0"/>
              </a:rPr>
              <a:t>Text message increased 8.3 percentage points since 2018. From 2020 to 2021, it increased by 3.1 percentage points. This preferred method of communication continues to grow steadily each year.</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Symbol" panose="05050102010706020507" pitchFamily="18" charset="2"/>
              <a:buNone/>
            </a:pPr>
            <a:r>
              <a:rPr lang="en-US" sz="1800" dirty="0">
                <a:effectLst/>
                <a:latin typeface="Segoe UI" panose="020B0502040204020203" pitchFamily="34" charset="0"/>
                <a:ea typeface="Calibri" panose="020F0502020204030204" pitchFamily="34" charset="0"/>
                <a:cs typeface="Times New Roman" panose="02020603050405020304" pitchFamily="18" charset="0"/>
              </a:rPr>
              <a:t>In person increased slightly since 2020 by 1.5 percentage points.</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r>
              <a:rPr lang="en-US" sz="1800" dirty="0">
                <a:effectLst/>
                <a:latin typeface="Segoe UI" panose="020B0502040204020203" pitchFamily="34" charset="0"/>
                <a:ea typeface="Calibri" panose="020F0502020204030204" pitchFamily="34" charset="0"/>
              </a:rPr>
              <a:t>Social media continues to be the least preferred method to interact with the Department of Revenue.</a:t>
            </a:r>
            <a:endParaRPr lang="en-US" dirty="0"/>
          </a:p>
        </p:txBody>
      </p:sp>
      <p:sp>
        <p:nvSpPr>
          <p:cNvPr id="4" name="Slide Number Placeholder 3"/>
          <p:cNvSpPr>
            <a:spLocks noGrp="1"/>
          </p:cNvSpPr>
          <p:nvPr>
            <p:ph type="sldNum" sz="quarter" idx="10"/>
          </p:nvPr>
        </p:nvSpPr>
        <p:spPr/>
        <p:txBody>
          <a:bodyPr/>
          <a:lstStyle/>
          <a:p>
            <a:fld id="{4E164DDC-4EEA-4D43-A3F5-CED7744A066C}" type="slidenum">
              <a:rPr lang="en-US" smtClean="0"/>
              <a:pPr/>
              <a:t>7</a:t>
            </a:fld>
            <a:endParaRPr lang="en-US"/>
          </a:p>
        </p:txBody>
      </p:sp>
    </p:spTree>
    <p:extLst>
      <p:ext uri="{BB962C8B-B14F-4D97-AF65-F5344CB8AC3E}">
        <p14:creationId xmlns:p14="http://schemas.microsoft.com/office/powerpoint/2010/main" val="1335563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Times New Roman" panose="02020603050405020304" pitchFamily="18" charset="0"/>
              </a:rPr>
              <a:t>In 2021, percentage of customers who had contacted the call center increased by 4.7 percentage points. This is the first time we have seen an increase since 2016. DOR front counters were closed for all of 2021. The need to contact DOR by phone was driven by the negative impact of the pandemic.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Times New Roman" panose="02020603050405020304" pitchFamily="18" charset="0"/>
              </a:rPr>
              <a:t>Group 2: Two or more business tax accounts 33% vs 50%</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E164DDC-4EEA-4D43-A3F5-CED7744A066C}" type="slidenum">
              <a:rPr lang="en-US" smtClean="0"/>
              <a:pPr/>
              <a:t>8</a:t>
            </a:fld>
            <a:endParaRPr lang="en-US"/>
          </a:p>
        </p:txBody>
      </p:sp>
    </p:spTree>
    <p:extLst>
      <p:ext uri="{BB962C8B-B14F-4D97-AF65-F5344CB8AC3E}">
        <p14:creationId xmlns:p14="http://schemas.microsoft.com/office/powerpoint/2010/main" val="2275189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1800" b="1" i="1" dirty="0">
                <a:effectLst/>
                <a:latin typeface="Segoe UI" panose="020B0502040204020203" pitchFamily="34" charset="0"/>
                <a:ea typeface="Calibri" panose="020F0502020204030204" pitchFamily="34" charset="0"/>
                <a:cs typeface="Times New Roman" panose="02020603050405020304" pitchFamily="18" charset="0"/>
              </a:rPr>
              <a:t>I was treated with courtesy and respect</a:t>
            </a:r>
            <a:r>
              <a:rPr lang="en-US" sz="1800" dirty="0">
                <a:effectLst/>
                <a:latin typeface="Segoe UI" panose="020B0502040204020203" pitchFamily="34" charset="0"/>
                <a:ea typeface="Calibri" panose="020F0502020204030204" pitchFamily="34" charset="0"/>
                <a:cs typeface="Times New Roman" panose="02020603050405020304" pitchFamily="18" charset="0"/>
              </a:rPr>
              <a:t> strongly agree/agree responses stayed relatively steady at 94.2%.</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i="1" dirty="0">
                <a:effectLst/>
                <a:latin typeface="Segoe UI" panose="020B0502040204020203" pitchFamily="34" charset="0"/>
                <a:ea typeface="Calibri" panose="020F0502020204030204" pitchFamily="34" charset="0"/>
                <a:cs typeface="Times New Roman" panose="02020603050405020304" pitchFamily="18" charset="0"/>
              </a:rPr>
              <a:t>My call was answered quickly</a:t>
            </a:r>
            <a:r>
              <a:rPr lang="en-US" sz="1800" dirty="0">
                <a:effectLst/>
                <a:latin typeface="Segoe UI" panose="020B0502040204020203" pitchFamily="34" charset="0"/>
                <a:ea typeface="Calibri" panose="020F0502020204030204" pitchFamily="34" charset="0"/>
                <a:cs typeface="Times New Roman" panose="02020603050405020304" pitchFamily="18" charset="0"/>
              </a:rPr>
              <a:t> strongly agree/agree responses increased by 3.7 percentage points since 2020.</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i="1" dirty="0">
                <a:effectLst/>
                <a:latin typeface="Segoe UI" panose="020B0502040204020203" pitchFamily="34" charset="0"/>
                <a:ea typeface="Calibri" panose="020F0502020204030204" pitchFamily="34" charset="0"/>
                <a:cs typeface="Times New Roman" panose="02020603050405020304" pitchFamily="18" charset="0"/>
              </a:rPr>
              <a:t>I was provided clear and useful information</a:t>
            </a:r>
            <a:r>
              <a:rPr lang="en-US" sz="1800" i="1"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a:effectLst/>
                <a:latin typeface="Segoe UI" panose="020B0502040204020203" pitchFamily="34" charset="0"/>
                <a:ea typeface="Calibri" panose="020F0502020204030204" pitchFamily="34" charset="0"/>
                <a:cs typeface="Times New Roman" panose="02020603050405020304" pitchFamily="18" charset="0"/>
              </a:rPr>
              <a:t>strongly agree/agree responses increased by  2.1 percentage points since 2020 but is 4.3 percentage points lower than the highest percentage in 2016.</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i="1" dirty="0">
                <a:effectLst/>
                <a:latin typeface="Segoe UI" panose="020B0502040204020203" pitchFamily="34" charset="0"/>
                <a:ea typeface="Calibri" panose="020F0502020204030204" pitchFamily="34" charset="0"/>
                <a:cs typeface="Times New Roman" panose="02020603050405020304" pitchFamily="18" charset="0"/>
              </a:rPr>
              <a:t>I was able to resolve my questions(s) or issue(s) </a:t>
            </a:r>
            <a:r>
              <a:rPr lang="en-US" sz="1800" dirty="0">
                <a:effectLst/>
                <a:latin typeface="Segoe UI" panose="020B0502040204020203" pitchFamily="34" charset="0"/>
                <a:ea typeface="Calibri" panose="020F0502020204030204" pitchFamily="34" charset="0"/>
                <a:cs typeface="Times New Roman" panose="02020603050405020304" pitchFamily="18" charset="0"/>
              </a:rPr>
              <a:t>strongly agree/agree responses increased by 2.0 percentage points since 2020 but is 6.6 percentage points lower than the highest percentage in 2016.</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Overall, there was positive increases in almost every category.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rtl="0" eaLnBrk="1" fontAlgn="base" latinLnBrk="0" hangingPunct="1"/>
            <a:endParaRPr lang="en-US" sz="1200" b="0" i="0" u="none" strike="noStrike" kern="1200" dirty="0">
              <a:solidFill>
                <a:schemeClr val="tx1"/>
              </a:solidFill>
              <a:effectLst/>
              <a:latin typeface="+mn-lt"/>
              <a:ea typeface="+mn-ea"/>
              <a:cs typeface="+mn-cs"/>
            </a:endParaRPr>
          </a:p>
          <a:p>
            <a:pPr rtl="0" eaLnBrk="1" fontAlgn="base" latinLnBrk="0" hangingPunct="1"/>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164DDC-4EEA-4D43-A3F5-CED7744A066C}" type="slidenum">
              <a:rPr lang="en-US" smtClean="0"/>
              <a:pPr/>
              <a:t>9</a:t>
            </a:fld>
            <a:endParaRPr lang="en-US"/>
          </a:p>
        </p:txBody>
      </p:sp>
    </p:spTree>
    <p:extLst>
      <p:ext uri="{BB962C8B-B14F-4D97-AF65-F5344CB8AC3E}">
        <p14:creationId xmlns:p14="http://schemas.microsoft.com/office/powerpoint/2010/main" val="983983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1024 Template A top bar.png"/>
          <p:cNvPicPr>
            <a:picLocks noChangeAspect="1"/>
          </p:cNvPicPr>
          <p:nvPr userDrawn="1"/>
        </p:nvPicPr>
        <p:blipFill>
          <a:blip r:embed="rId2" cstate="print"/>
          <a:stretch>
            <a:fillRect/>
          </a:stretch>
        </p:blipFill>
        <p:spPr>
          <a:xfrm>
            <a:off x="0" y="0"/>
            <a:ext cx="9144000" cy="1243207"/>
          </a:xfrm>
          <a:prstGeom prst="rect">
            <a:avLst/>
          </a:prstGeom>
        </p:spPr>
      </p:pic>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Slide Number Placeholder 26"/>
          <p:cNvSpPr>
            <a:spLocks noGrp="1"/>
          </p:cNvSpPr>
          <p:nvPr>
            <p:ph type="sldNum" sz="quarter" idx="12"/>
          </p:nvPr>
        </p:nvSpPr>
        <p:spPr>
          <a:xfrm>
            <a:off x="8742522" y="6407944"/>
            <a:ext cx="365760" cy="365125"/>
          </a:xfrm>
        </p:spPr>
        <p:txBody>
          <a:bodyPr/>
          <a:lstStyle>
            <a:lvl1pPr>
              <a:defRPr>
                <a:solidFill>
                  <a:schemeClr val="tx1">
                    <a:lumMod val="75000"/>
                    <a:lumOff val="25000"/>
                  </a:schemeClr>
                </a:solidFill>
              </a:defRPr>
            </a:lvl1pPr>
            <a:extLst/>
          </a:lstStyle>
          <a:p>
            <a:fld id="{9D515F0A-23BA-4FD6-9B05-ED7D67B84540}" type="slidenum">
              <a:rPr lang="en-US" smtClean="0"/>
              <a:pPr/>
              <a:t>‹#›</a:t>
            </a:fld>
            <a:endParaRPr lang="en-US" dirty="0"/>
          </a:p>
        </p:txBody>
      </p:sp>
      <p:sp>
        <p:nvSpPr>
          <p:cNvPr id="4" name="Title Placeholder 8"/>
          <p:cNvSpPr>
            <a:spLocks noGrp="1"/>
          </p:cNvSpPr>
          <p:nvPr>
            <p:ph type="title"/>
          </p:nvPr>
        </p:nvSpPr>
        <p:spPr>
          <a:xfrm>
            <a:off x="466724" y="912813"/>
            <a:ext cx="6515101" cy="525462"/>
          </a:xfrm>
          <a:prstGeom prst="rect">
            <a:avLst/>
          </a:prstGeom>
        </p:spPr>
        <p:txBody>
          <a:bodyPr vert="horz" anchor="t">
            <a:noAutofit/>
            <a:scene3d>
              <a:camera prst="orthographicFront"/>
              <a:lightRig rig="soft" dir="t"/>
            </a:scene3d>
            <a:sp3d prstMaterial="softEdge"/>
          </a:bodyPr>
          <a:lstStyle>
            <a:lvl1pPr>
              <a:defRPr sz="3000"/>
            </a:lvl1pPr>
            <a:extLst/>
          </a:lstStyle>
          <a:p>
            <a:r>
              <a:rPr kumimoji="0" lang="en-US" dirty="0"/>
              <a:t>Click to edit Master title style</a:t>
            </a:r>
          </a:p>
        </p:txBody>
      </p:sp>
      <p:sp>
        <p:nvSpPr>
          <p:cNvPr id="6" name="Content Placeholder 2"/>
          <p:cNvSpPr>
            <a:spLocks noGrp="1"/>
          </p:cNvSpPr>
          <p:nvPr>
            <p:ph idx="1"/>
          </p:nvPr>
        </p:nvSpPr>
        <p:spPr>
          <a:xfrm>
            <a:off x="466724" y="1857375"/>
            <a:ext cx="8229601" cy="4525963"/>
          </a:xfrm>
        </p:spPr>
        <p:txBody>
          <a:bodyPr/>
          <a:lstStyle>
            <a:lvl1pPr eaLnBrk="1" latinLnBrk="0" hangingPunct="1">
              <a:defRPr>
                <a:solidFill>
                  <a:schemeClr val="tx1">
                    <a:lumMod val="85000"/>
                    <a:lumOff val="15000"/>
                  </a:schemeClr>
                </a:solidFill>
              </a:defRPr>
            </a:lvl1pPr>
            <a:lvl2pPr eaLnBrk="1" latinLnBrk="0" hangingPunct="1">
              <a:defRPr>
                <a:solidFill>
                  <a:schemeClr val="tx1">
                    <a:lumMod val="85000"/>
                    <a:lumOff val="15000"/>
                  </a:schemeClr>
                </a:solidFill>
              </a:defRPr>
            </a:lvl2pPr>
            <a:lvl3pPr eaLnBrk="1" latinLnBrk="0" hangingPunct="1">
              <a:defRPr>
                <a:solidFill>
                  <a:schemeClr val="tx1">
                    <a:lumMod val="85000"/>
                    <a:lumOff val="15000"/>
                  </a:schemeClr>
                </a:solidFill>
              </a:defRPr>
            </a:lvl3pPr>
            <a:lvl4pPr eaLnBrk="1" latinLnBrk="0" hangingPunct="1">
              <a:defRPr>
                <a:solidFill>
                  <a:schemeClr val="tx1">
                    <a:lumMod val="85000"/>
                    <a:lumOff val="15000"/>
                  </a:schemeClr>
                </a:solidFill>
              </a:defRPr>
            </a:lvl4pPr>
            <a:lvl5pPr eaLnBrk="1" latinLnBrk="0" hangingPunct="1">
              <a:defRPr>
                <a:solidFill>
                  <a:schemeClr val="tx1">
                    <a:lumMod val="85000"/>
                    <a:lumOff val="15000"/>
                  </a:schemeClr>
                </a:solidFill>
              </a:defRPr>
            </a:lvl5pPr>
            <a:extLst/>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 Third level</a:t>
            </a:r>
          </a:p>
          <a:p>
            <a:pPr lvl="3" eaLnBrk="1" latinLnBrk="0" hangingPunct="1"/>
            <a:r>
              <a:rPr kumimoji="0" lang="en-US" dirty="0"/>
              <a:t>Fourth level</a:t>
            </a:r>
          </a:p>
          <a:p>
            <a:pPr lvl="4" eaLnBrk="1" latinLnBrk="0" hangingPunct="1"/>
            <a:r>
              <a:rPr kumimoji="0"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descr="1024 Template A top bar.png"/>
          <p:cNvPicPr>
            <a:picLocks noChangeAspect="1"/>
          </p:cNvPicPr>
          <p:nvPr userDrawn="1"/>
        </p:nvPicPr>
        <p:blipFill>
          <a:blip r:embed="rId2" cstate="print"/>
          <a:stretch>
            <a:fillRect/>
          </a:stretch>
        </p:blipFill>
        <p:spPr>
          <a:xfrm>
            <a:off x="0" y="0"/>
            <a:ext cx="9144000" cy="1243207"/>
          </a:xfrm>
          <a:prstGeom prst="rect">
            <a:avLst/>
          </a:prstGeom>
        </p:spPr>
      </p:pic>
      <p:sp>
        <p:nvSpPr>
          <p:cNvPr id="6" name="Slide Number Placeholder 5"/>
          <p:cNvSpPr>
            <a:spLocks noGrp="1"/>
          </p:cNvSpPr>
          <p:nvPr>
            <p:ph type="sldNum" sz="quarter" idx="12"/>
          </p:nvPr>
        </p:nvSpPr>
        <p:spPr/>
        <p:txBody>
          <a:bodyPr/>
          <a:lstStyle>
            <a:lvl1pPr>
              <a:defRPr>
                <a:solidFill>
                  <a:schemeClr val="tx1">
                    <a:lumMod val="75000"/>
                    <a:lumOff val="25000"/>
                  </a:schemeClr>
                </a:solidFill>
              </a:defRPr>
            </a:lvl1pPr>
            <a:extLst/>
          </a:lstStyle>
          <a:p>
            <a:fld id="{9D515F0A-23BA-4FD6-9B05-ED7D67B84540}" type="slidenum">
              <a:rPr lang="en-US" smtClean="0"/>
              <a:pPr/>
              <a:t>‹#›</a:t>
            </a:fld>
            <a:endParaRPr lang="en-US" dirty="0"/>
          </a:p>
        </p:txBody>
      </p:sp>
      <p:sp>
        <p:nvSpPr>
          <p:cNvPr id="3" name="Title Placeholder 8"/>
          <p:cNvSpPr>
            <a:spLocks noGrp="1"/>
          </p:cNvSpPr>
          <p:nvPr>
            <p:ph type="title"/>
          </p:nvPr>
        </p:nvSpPr>
        <p:spPr>
          <a:xfrm>
            <a:off x="466724" y="912473"/>
            <a:ext cx="6515101" cy="544852"/>
          </a:xfrm>
          <a:prstGeom prst="rect">
            <a:avLst/>
          </a:prstGeom>
        </p:spPr>
        <p:txBody>
          <a:bodyPr vert="horz" anchor="t">
            <a:noAutofit/>
            <a:scene3d>
              <a:camera prst="orthographicFront"/>
              <a:lightRig rig="soft" dir="t"/>
            </a:scene3d>
            <a:sp3d prstMaterial="softEdge"/>
          </a:bodyPr>
          <a:lstStyle>
            <a:lvl1pPr>
              <a:defRPr sz="3000">
                <a:solidFill>
                  <a:schemeClr val="tx1">
                    <a:lumMod val="85000"/>
                    <a:lumOff val="15000"/>
                  </a:schemeClr>
                </a:solidFill>
                <a:latin typeface="Gill Sans MT" pitchFamily="34" charset="0"/>
              </a:defRPr>
            </a:lvl1pPr>
            <a:extLst/>
          </a:lstStyle>
          <a:p>
            <a:r>
              <a:rPr kumimoji="0" lang="en-US" dirty="0"/>
              <a:t>Click to edit Master title style</a:t>
            </a:r>
          </a:p>
        </p:txBody>
      </p:sp>
      <p:sp>
        <p:nvSpPr>
          <p:cNvPr id="5" name="Content Placeholder 2"/>
          <p:cNvSpPr>
            <a:spLocks noGrp="1"/>
          </p:cNvSpPr>
          <p:nvPr>
            <p:ph idx="1"/>
          </p:nvPr>
        </p:nvSpPr>
        <p:spPr>
          <a:xfrm>
            <a:off x="466724" y="1863310"/>
            <a:ext cx="8229601" cy="4525963"/>
          </a:xfrm>
        </p:spPr>
        <p:txBody>
          <a:bodyPr/>
          <a:lstStyle>
            <a:lvl1pPr eaLnBrk="1" latinLnBrk="0" hangingPunct="1">
              <a:defRPr>
                <a:solidFill>
                  <a:schemeClr val="tx1">
                    <a:lumMod val="85000"/>
                    <a:lumOff val="15000"/>
                  </a:schemeClr>
                </a:solidFill>
              </a:defRPr>
            </a:lvl1pPr>
            <a:lvl2pPr eaLnBrk="1" latinLnBrk="0" hangingPunct="1">
              <a:defRPr>
                <a:solidFill>
                  <a:schemeClr val="tx1">
                    <a:lumMod val="85000"/>
                    <a:lumOff val="15000"/>
                  </a:schemeClr>
                </a:solidFill>
              </a:defRPr>
            </a:lvl2pPr>
            <a:lvl3pPr eaLnBrk="1" latinLnBrk="0" hangingPunct="1">
              <a:defRPr>
                <a:solidFill>
                  <a:schemeClr val="tx1">
                    <a:lumMod val="85000"/>
                    <a:lumOff val="15000"/>
                  </a:schemeClr>
                </a:solidFill>
              </a:defRPr>
            </a:lvl3pPr>
            <a:lvl4pPr eaLnBrk="1" latinLnBrk="0" hangingPunct="1">
              <a:defRPr>
                <a:solidFill>
                  <a:schemeClr val="tx1">
                    <a:lumMod val="85000"/>
                    <a:lumOff val="15000"/>
                  </a:schemeClr>
                </a:solidFill>
              </a:defRPr>
            </a:lvl4pPr>
            <a:lvl5pPr eaLnBrk="1" latinLnBrk="0" hangingPunct="1">
              <a:defRPr>
                <a:solidFill>
                  <a:schemeClr val="tx1">
                    <a:lumMod val="85000"/>
                    <a:lumOff val="15000"/>
                  </a:schemeClr>
                </a:solidFill>
              </a:defRPr>
            </a:lvl5pPr>
            <a:extLst/>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 Third level</a:t>
            </a:r>
          </a:p>
          <a:p>
            <a:pPr lvl="3" eaLnBrk="1" latinLnBrk="0" hangingPunct="1"/>
            <a:r>
              <a:rPr kumimoji="0" lang="en-US" dirty="0"/>
              <a:t>Fourth level</a:t>
            </a:r>
          </a:p>
          <a:p>
            <a:pPr lvl="4" eaLnBrk="1" latinLnBrk="0" hangingPunct="1"/>
            <a:r>
              <a:rPr kumimoji="0"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1024 Template A top bar.png"/>
          <p:cNvPicPr>
            <a:picLocks noChangeAspect="1"/>
          </p:cNvPicPr>
          <p:nvPr userDrawn="1"/>
        </p:nvPicPr>
        <p:blipFill>
          <a:blip r:embed="rId4" cstate="print"/>
          <a:stretch>
            <a:fillRect/>
          </a:stretch>
        </p:blipFill>
        <p:spPr>
          <a:xfrm>
            <a:off x="0" y="0"/>
            <a:ext cx="9144000" cy="1243207"/>
          </a:xfrm>
          <a:prstGeom prst="rect">
            <a:avLst/>
          </a:prstGeom>
        </p:spPr>
      </p:pic>
      <p:sp>
        <p:nvSpPr>
          <p:cNvPr id="9" name="Title Placeholder 8"/>
          <p:cNvSpPr>
            <a:spLocks noGrp="1"/>
          </p:cNvSpPr>
          <p:nvPr>
            <p:ph type="title"/>
          </p:nvPr>
        </p:nvSpPr>
        <p:spPr>
          <a:xfrm>
            <a:off x="466725" y="912813"/>
            <a:ext cx="6515099" cy="525462"/>
          </a:xfrm>
          <a:prstGeom prst="rect">
            <a:avLst/>
          </a:prstGeom>
        </p:spPr>
        <p:txBody>
          <a:bodyPr vert="horz" anchor="t">
            <a:noAutofit/>
            <a:scene3d>
              <a:camera prst="orthographicFront"/>
              <a:lightRig rig="soft" dir="t"/>
            </a:scene3d>
            <a:sp3d prstMaterial="softEdge"/>
          </a:bodyPr>
          <a:lstStyle/>
          <a:p>
            <a:r>
              <a:rPr kumimoji="0" lang="en-US" dirty="0"/>
              <a:t>Click to edit Master title style</a:t>
            </a:r>
          </a:p>
        </p:txBody>
      </p:sp>
      <p:sp>
        <p:nvSpPr>
          <p:cNvPr id="30" name="Text Placeholder 29"/>
          <p:cNvSpPr>
            <a:spLocks noGrp="1"/>
          </p:cNvSpPr>
          <p:nvPr>
            <p:ph type="body" idx="1"/>
          </p:nvPr>
        </p:nvSpPr>
        <p:spPr>
          <a:xfrm>
            <a:off x="466725" y="1855787"/>
            <a:ext cx="8229600" cy="4525963"/>
          </a:xfrm>
          <a:prstGeom prst="rect">
            <a:avLst/>
          </a:prstGeom>
        </p:spPr>
        <p:txBody>
          <a:bodyPr vert="horz">
            <a:no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 Third level</a:t>
            </a:r>
          </a:p>
          <a:p>
            <a:pPr lvl="3" eaLnBrk="1" latinLnBrk="0" hangingPunct="1"/>
            <a:r>
              <a:rPr kumimoji="0" lang="en-US" dirty="0"/>
              <a:t>Fourth level</a:t>
            </a:r>
          </a:p>
          <a:p>
            <a:pPr lvl="4" eaLnBrk="1" latinLnBrk="0" hangingPunct="1"/>
            <a:r>
              <a:rPr kumimoji="0" lang="en-US" dirty="0"/>
              <a:t>Fifth level</a:t>
            </a:r>
          </a:p>
        </p:txBody>
      </p:sp>
      <p:sp>
        <p:nvSpPr>
          <p:cNvPr id="18" name="Slide Number Placeholder 17"/>
          <p:cNvSpPr>
            <a:spLocks noGrp="1"/>
          </p:cNvSpPr>
          <p:nvPr>
            <p:ph type="sldNum" sz="quarter" idx="4"/>
          </p:nvPr>
        </p:nvSpPr>
        <p:spPr>
          <a:xfrm>
            <a:off x="8742522" y="6407944"/>
            <a:ext cx="365760" cy="365125"/>
          </a:xfrm>
          <a:prstGeom prst="rect">
            <a:avLst/>
          </a:prstGeom>
        </p:spPr>
        <p:txBody>
          <a:bodyPr vert="horz" anchor="b"/>
          <a:lstStyle>
            <a:lvl1pPr algn="r" eaLnBrk="1" latinLnBrk="0" hangingPunct="1">
              <a:defRPr kumimoji="0" sz="1000" b="0">
                <a:solidFill>
                  <a:schemeClr val="tx1">
                    <a:lumMod val="75000"/>
                    <a:lumOff val="25000"/>
                  </a:schemeClr>
                </a:solidFill>
                <a:latin typeface="Gill Sans MT" pitchFamily="34" charset="0"/>
              </a:defRPr>
            </a:lvl1pPr>
            <a:extLst/>
          </a:lstStyle>
          <a:p>
            <a:fld id="{9D515F0A-23BA-4FD6-9B05-ED7D67B8454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hf hdr="0" dt="0"/>
  <p:txStyles>
    <p:titleStyle>
      <a:lvl1pPr algn="l" rtl="0" eaLnBrk="1" latinLnBrk="0" hangingPunct="1">
        <a:spcBef>
          <a:spcPct val="0"/>
        </a:spcBef>
        <a:buNone/>
        <a:defRPr kumimoji="0" sz="3000" b="0" kern="1200">
          <a:solidFill>
            <a:schemeClr val="tx1">
              <a:lumMod val="85000"/>
              <a:lumOff val="15000"/>
            </a:schemeClr>
          </a:solidFill>
          <a:effectLst/>
          <a:latin typeface="Gill Sans MT" pitchFamily="34" charset="0"/>
          <a:ea typeface="+mj-ea"/>
          <a:cs typeface="Arial" pitchFamily="34" charset="0"/>
        </a:defRPr>
      </a:lvl1pPr>
      <a:extLst/>
    </p:titleStyle>
    <p:bodyStyle>
      <a:lvl1pPr marL="365760" indent="-256032" algn="l" rtl="0" eaLnBrk="1" latinLnBrk="0" hangingPunct="1">
        <a:spcBef>
          <a:spcPts val="400"/>
        </a:spcBef>
        <a:spcAft>
          <a:spcPts val="1800"/>
        </a:spcAft>
        <a:buClr>
          <a:schemeClr val="tx1">
            <a:lumMod val="50000"/>
            <a:lumOff val="50000"/>
          </a:schemeClr>
        </a:buClr>
        <a:buSzPct val="95000"/>
        <a:buFont typeface="Arial" pitchFamily="34" charset="0"/>
        <a:buChar char="•"/>
        <a:defRPr kumimoji="0" sz="2000" kern="1200">
          <a:solidFill>
            <a:schemeClr val="tx1"/>
          </a:solidFill>
          <a:latin typeface="Gill Sans MT" pitchFamily="34" charset="0"/>
          <a:ea typeface="+mn-ea"/>
          <a:cs typeface="Arial" pitchFamily="34" charset="0"/>
        </a:defRPr>
      </a:lvl1pPr>
      <a:lvl2pPr marL="621792" indent="-228600" algn="l" rtl="0" eaLnBrk="1" latinLnBrk="0" hangingPunct="1">
        <a:spcBef>
          <a:spcPts val="324"/>
        </a:spcBef>
        <a:spcAft>
          <a:spcPts val="1800"/>
        </a:spcAft>
        <a:buClr>
          <a:schemeClr val="tx1">
            <a:lumMod val="50000"/>
            <a:lumOff val="50000"/>
          </a:schemeClr>
        </a:buClr>
        <a:buSzPct val="80000"/>
        <a:buFont typeface="Courier New" pitchFamily="49" charset="0"/>
        <a:buChar char="o"/>
        <a:defRPr kumimoji="0" sz="2000" kern="1200">
          <a:solidFill>
            <a:schemeClr val="tx1"/>
          </a:solidFill>
          <a:latin typeface="Gill Sans MT" pitchFamily="34" charset="0"/>
          <a:ea typeface="+mn-ea"/>
          <a:cs typeface="Arial" pitchFamily="34" charset="0"/>
        </a:defRPr>
      </a:lvl2pPr>
      <a:lvl3pPr marL="859536" indent="-228600" algn="l" rtl="0" eaLnBrk="1" latinLnBrk="0" hangingPunct="1">
        <a:spcBef>
          <a:spcPts val="350"/>
        </a:spcBef>
        <a:spcAft>
          <a:spcPts val="1800"/>
        </a:spcAft>
        <a:buClr>
          <a:schemeClr val="tx1">
            <a:lumMod val="50000"/>
            <a:lumOff val="50000"/>
          </a:schemeClr>
        </a:buClr>
        <a:buSzPct val="95000"/>
        <a:buFont typeface="Wingdings" pitchFamily="2" charset="2"/>
        <a:buChar char="ü"/>
        <a:defRPr kumimoji="0" sz="1600" kern="1200" baseline="0">
          <a:solidFill>
            <a:schemeClr val="tx1"/>
          </a:solidFill>
          <a:latin typeface="Gill Sans MT" pitchFamily="34" charset="0"/>
          <a:ea typeface="+mn-ea"/>
          <a:cs typeface="Arial" pitchFamily="34" charset="0"/>
        </a:defRPr>
      </a:lvl3pPr>
      <a:lvl4pPr marL="1143000" indent="-228600" algn="l" rtl="0" eaLnBrk="1" latinLnBrk="0" hangingPunct="1">
        <a:spcBef>
          <a:spcPts val="350"/>
        </a:spcBef>
        <a:spcAft>
          <a:spcPts val="1800"/>
        </a:spcAft>
        <a:buClr>
          <a:schemeClr val="tx1">
            <a:lumMod val="50000"/>
            <a:lumOff val="50000"/>
          </a:schemeClr>
        </a:buClr>
        <a:buSzPct val="85000"/>
        <a:buFont typeface="Wingdings" pitchFamily="2" charset="2"/>
        <a:buChar char="Ø"/>
        <a:defRPr kumimoji="0" sz="1600" kern="1200">
          <a:solidFill>
            <a:schemeClr val="tx1"/>
          </a:solidFill>
          <a:latin typeface="Gill Sans MT" pitchFamily="34" charset="0"/>
          <a:ea typeface="+mn-ea"/>
          <a:cs typeface="Arial" pitchFamily="34" charset="0"/>
        </a:defRPr>
      </a:lvl4pPr>
      <a:lvl5pPr marL="1371600" indent="-228600" algn="l" rtl="0" eaLnBrk="1" latinLnBrk="0" hangingPunct="1">
        <a:spcBef>
          <a:spcPts val="350"/>
        </a:spcBef>
        <a:spcAft>
          <a:spcPts val="1800"/>
        </a:spcAft>
        <a:buClr>
          <a:schemeClr val="tx1">
            <a:lumMod val="50000"/>
            <a:lumOff val="50000"/>
          </a:schemeClr>
        </a:buClr>
        <a:buSzPct val="90000"/>
        <a:buFont typeface="Wingdings" pitchFamily="2" charset="2"/>
        <a:buChar char="§"/>
        <a:defRPr kumimoji="0" sz="1600" kern="1200">
          <a:solidFill>
            <a:schemeClr val="tx1"/>
          </a:solidFill>
          <a:latin typeface="Gill Sans MT"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a:spLocks noChangeArrowheads="1"/>
          </p:cNvSpPr>
          <p:nvPr/>
        </p:nvSpPr>
        <p:spPr bwMode="auto">
          <a:xfrm>
            <a:off x="228600" y="1600200"/>
            <a:ext cx="5791200"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Lst>
            </a:pPr>
            <a:r>
              <a:rPr kumimoji="0" lang="en-US" sz="4000" b="1" i="0" u="none" strike="noStrike" cap="none" normalizeH="0" baseline="0" dirty="0">
                <a:ln>
                  <a:noFill/>
                </a:ln>
                <a:solidFill>
                  <a:srgbClr val="BFBFBF"/>
                </a:solidFill>
                <a:effectLst/>
                <a:latin typeface="Chantilly" charset="0"/>
                <a:ea typeface="Times New Roman" pitchFamily="18" charset="0"/>
                <a:cs typeface="GillSans-Bold" charset="0"/>
              </a:rPr>
              <a:t>2021</a:t>
            </a:r>
            <a:endParaRPr kumimoji="0" 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Lst>
            </a:pPr>
            <a:r>
              <a:rPr kumimoji="0" lang="en-US" sz="4000" b="0" i="0" u="none" strike="noStrike" cap="none" normalizeH="0" baseline="0" dirty="0">
                <a:ln>
                  <a:noFill/>
                </a:ln>
                <a:solidFill>
                  <a:srgbClr val="000000"/>
                </a:solidFill>
                <a:effectLst/>
                <a:latin typeface="Segoe UI" panose="020B0502040204020203" pitchFamily="34" charset="0"/>
                <a:ea typeface="Times New Roman" pitchFamily="18" charset="0"/>
                <a:cs typeface="Segoe UI" panose="020B0502040204020203" pitchFamily="34" charset="0"/>
              </a:rPr>
              <a:t>Taxpayer</a:t>
            </a:r>
            <a:endParaRPr kumimoji="0" lang="en-US" sz="4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Lst>
            </a:pPr>
            <a:r>
              <a:rPr kumimoji="0" lang="en-US" sz="4000" b="0" i="0" u="none" strike="noStrike" cap="none" normalizeH="0" baseline="0" dirty="0">
                <a:ln>
                  <a:noFill/>
                </a:ln>
                <a:solidFill>
                  <a:srgbClr val="000000"/>
                </a:solidFill>
                <a:effectLst/>
                <a:latin typeface="Segoe UI" panose="020B0502040204020203" pitchFamily="34" charset="0"/>
                <a:ea typeface="Times New Roman" pitchFamily="18" charset="0"/>
                <a:cs typeface="Segoe UI" panose="020B0502040204020203" pitchFamily="34" charset="0"/>
              </a:rPr>
              <a:t>Satisfaction</a:t>
            </a:r>
            <a:endParaRPr kumimoji="0" lang="en-US" sz="4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Lst>
            </a:pPr>
            <a:r>
              <a:rPr kumimoji="0" lang="en-US" sz="4000" b="0" i="0" u="none" strike="noStrike" cap="none" normalizeH="0" baseline="0" dirty="0">
                <a:ln>
                  <a:noFill/>
                </a:ln>
                <a:solidFill>
                  <a:srgbClr val="000000"/>
                </a:solidFill>
                <a:effectLst/>
                <a:latin typeface="Segoe UI" panose="020B0502040204020203" pitchFamily="34" charset="0"/>
                <a:ea typeface="Times New Roman" pitchFamily="18" charset="0"/>
                <a:cs typeface="Segoe UI" panose="020B0502040204020203" pitchFamily="34" charset="0"/>
              </a:rPr>
              <a:t>Survey</a:t>
            </a:r>
            <a:endParaRPr kumimoji="0" lang="en-US" sz="36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Lst>
            </a:pPr>
            <a:r>
              <a:rPr kumimoji="0" lang="en-US" sz="1000" b="0" i="0" u="none" strike="noStrike" cap="none" normalizeH="0" baseline="0" dirty="0">
                <a:ln>
                  <a:noFill/>
                </a:ln>
                <a:solidFill>
                  <a:srgbClr val="000000"/>
                </a:solidFill>
                <a:effectLst/>
                <a:latin typeface="Chantilly" charset="0"/>
                <a:ea typeface="Times New Roman" pitchFamily="18" charset="0"/>
                <a:cs typeface="GillSans-Light"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descr="183459378.png"/>
          <p:cNvPicPr>
            <a:picLocks noChangeAspect="1"/>
          </p:cNvPicPr>
          <p:nvPr/>
        </p:nvPicPr>
        <p:blipFill>
          <a:blip r:embed="rId3" cstate="print"/>
          <a:stretch>
            <a:fillRect/>
          </a:stretch>
        </p:blipFill>
        <p:spPr>
          <a:xfrm rot="20995763">
            <a:off x="5028265" y="1989082"/>
            <a:ext cx="4868695" cy="47760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515F0A-23BA-4FD6-9B05-ED7D67B84540}" type="slidenum">
              <a:rPr lang="en-US" smtClean="0"/>
              <a:pPr/>
              <a:t>10</a:t>
            </a:fld>
            <a:endParaRPr lang="en-US" dirty="0"/>
          </a:p>
        </p:txBody>
      </p:sp>
      <p:sp>
        <p:nvSpPr>
          <p:cNvPr id="7" name="Title 2"/>
          <p:cNvSpPr txBox="1">
            <a:spLocks/>
          </p:cNvSpPr>
          <p:nvPr/>
        </p:nvSpPr>
        <p:spPr>
          <a:xfrm>
            <a:off x="-14621" y="958225"/>
            <a:ext cx="8757143" cy="641974"/>
          </a:xfrm>
          <a:prstGeom prst="rect">
            <a:avLst/>
          </a:prstGeom>
        </p:spPr>
        <p:txBody>
          <a:bodyPr vert="horz" anchor="t">
            <a:noAutofit/>
            <a:scene3d>
              <a:camera prst="orthographicFront"/>
              <a:lightRig rig="soft" dir="t"/>
            </a:scene3d>
            <a:sp3d prstMaterial="softEdge"/>
          </a:bodyPr>
          <a:lstStyle>
            <a:lvl1pPr algn="l" rtl="0" eaLnBrk="1" latinLnBrk="0" hangingPunct="1">
              <a:spcBef>
                <a:spcPct val="0"/>
              </a:spcBef>
              <a:buNone/>
              <a:defRPr kumimoji="0" sz="3000" b="0" kern="1200">
                <a:solidFill>
                  <a:schemeClr val="tx1">
                    <a:lumMod val="85000"/>
                    <a:lumOff val="15000"/>
                  </a:schemeClr>
                </a:solidFill>
                <a:effectLst/>
                <a:latin typeface="Gill Sans MT" pitchFamily="34" charset="0"/>
                <a:ea typeface="+mj-ea"/>
                <a:cs typeface="Arial" pitchFamily="34" charset="0"/>
              </a:defRPr>
            </a:lvl1pPr>
            <a:extLst/>
          </a:lstStyle>
          <a:p>
            <a:pPr marL="457200"/>
            <a:r>
              <a:rPr lang="en-US" sz="1600" dirty="0">
                <a:solidFill>
                  <a:srgbClr val="000000">
                    <a:alpha val="100000"/>
                  </a:srgbClr>
                </a:solidFill>
                <a:latin typeface="Segoe UI" panose="020B0502040204020203" pitchFamily="34" charset="0"/>
                <a:cs typeface="Segoe UI" panose="020B0502040204020203" pitchFamily="34" charset="0"/>
              </a:rPr>
              <a:t>How long are you willing to wait on hold to speak to a customer service representative?</a:t>
            </a:r>
          </a:p>
          <a:p>
            <a:pPr marL="457200"/>
            <a:r>
              <a:rPr lang="en-US" sz="1600" dirty="0">
                <a:solidFill>
                  <a:srgbClr val="000000">
                    <a:alpha val="100000"/>
                  </a:srgbClr>
                </a:solidFill>
                <a:latin typeface="Segoe UI" panose="020B0502040204020203" pitchFamily="34" charset="0"/>
                <a:cs typeface="Segoe UI" panose="020B0502040204020203" pitchFamily="34" charset="0"/>
              </a:rPr>
              <a:t>(choose all that apply)?</a:t>
            </a:r>
            <a:endParaRPr lang="en-US" sz="1600" dirty="0">
              <a:latin typeface="Segoe UI" panose="020B0502040204020203" pitchFamily="34" charset="0"/>
              <a:cs typeface="Segoe UI" panose="020B0502040204020203" pitchFamily="34" charset="0"/>
            </a:endParaRPr>
          </a:p>
        </p:txBody>
      </p:sp>
      <p:sp>
        <p:nvSpPr>
          <p:cNvPr id="8" name="TextBox 7"/>
          <p:cNvSpPr txBox="1"/>
          <p:nvPr/>
        </p:nvSpPr>
        <p:spPr>
          <a:xfrm>
            <a:off x="0" y="697468"/>
            <a:ext cx="4953000" cy="369332"/>
          </a:xfrm>
          <a:prstGeom prst="rect">
            <a:avLst/>
          </a:prstGeom>
          <a:noFill/>
        </p:spPr>
        <p:txBody>
          <a:bodyPr wrap="square" rtlCol="0">
            <a:spAutoFit/>
          </a:bodyPr>
          <a:lstStyle/>
          <a:p>
            <a:pPr marL="457200"/>
            <a:r>
              <a:rPr lang="en-US" b="1" dirty="0">
                <a:latin typeface="Segoe UI" panose="020B0502040204020203" pitchFamily="34" charset="0"/>
                <a:cs typeface="Segoe UI" panose="020B0502040204020203" pitchFamily="34" charset="0"/>
              </a:rPr>
              <a:t>5-year trend</a:t>
            </a:r>
          </a:p>
        </p:txBody>
      </p:sp>
      <p:sp>
        <p:nvSpPr>
          <p:cNvPr id="10" name="TextBox 9"/>
          <p:cNvSpPr txBox="1"/>
          <p:nvPr/>
        </p:nvSpPr>
        <p:spPr>
          <a:xfrm>
            <a:off x="2629620" y="5410200"/>
            <a:ext cx="91440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-1.1</a:t>
            </a:r>
          </a:p>
        </p:txBody>
      </p:sp>
      <p:sp>
        <p:nvSpPr>
          <p:cNvPr id="12" name="TextBox 11"/>
          <p:cNvSpPr txBox="1"/>
          <p:nvPr/>
        </p:nvSpPr>
        <p:spPr>
          <a:xfrm>
            <a:off x="1371600" y="5422167"/>
            <a:ext cx="914400" cy="276999"/>
          </a:xfrm>
          <a:prstGeom prst="rect">
            <a:avLst/>
          </a:prstGeom>
          <a:noFill/>
        </p:spPr>
        <p:txBody>
          <a:bodyPr wrap="square" rtlCol="0">
            <a:spAutoFit/>
          </a:bodyPr>
          <a:lstStyle/>
          <a:p>
            <a:r>
              <a:rPr lang="en-US" sz="1200" i="1" dirty="0">
                <a:solidFill>
                  <a:schemeClr val="tx1">
                    <a:lumMod val="65000"/>
                    <a:lumOff val="35000"/>
                  </a:schemeClr>
                </a:solidFill>
              </a:rPr>
              <a:t>2021</a:t>
            </a:r>
          </a:p>
        </p:txBody>
      </p:sp>
      <p:sp>
        <p:nvSpPr>
          <p:cNvPr id="14" name="Isosceles Triangle 13"/>
          <p:cNvSpPr/>
          <p:nvPr/>
        </p:nvSpPr>
        <p:spPr>
          <a:xfrm rot="10800000">
            <a:off x="3914027" y="5477975"/>
            <a:ext cx="200773" cy="153648"/>
          </a:xfrm>
          <a:prstGeom prst="triangl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6686786" y="5460412"/>
            <a:ext cx="200773" cy="153648"/>
          </a:xfrm>
          <a:prstGeom prst="triangle">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8" name="TextBox 17"/>
          <p:cNvSpPr txBox="1"/>
          <p:nvPr/>
        </p:nvSpPr>
        <p:spPr>
          <a:xfrm>
            <a:off x="4038600" y="5422166"/>
            <a:ext cx="91440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-1.7</a:t>
            </a:r>
          </a:p>
        </p:txBody>
      </p:sp>
      <p:sp>
        <p:nvSpPr>
          <p:cNvPr id="19" name="TextBox 18"/>
          <p:cNvSpPr txBox="1"/>
          <p:nvPr/>
        </p:nvSpPr>
        <p:spPr>
          <a:xfrm>
            <a:off x="5552920" y="5398737"/>
            <a:ext cx="91440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0.8</a:t>
            </a:r>
          </a:p>
        </p:txBody>
      </p:sp>
      <p:sp>
        <p:nvSpPr>
          <p:cNvPr id="20" name="TextBox 19"/>
          <p:cNvSpPr txBox="1"/>
          <p:nvPr/>
        </p:nvSpPr>
        <p:spPr>
          <a:xfrm>
            <a:off x="6858000" y="5410198"/>
            <a:ext cx="91440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1.9</a:t>
            </a:r>
          </a:p>
        </p:txBody>
      </p:sp>
      <p:sp>
        <p:nvSpPr>
          <p:cNvPr id="35" name="Isosceles Triangle 34"/>
          <p:cNvSpPr/>
          <p:nvPr/>
        </p:nvSpPr>
        <p:spPr>
          <a:xfrm rot="10800000">
            <a:off x="2474167" y="5485409"/>
            <a:ext cx="200773" cy="153648"/>
          </a:xfrm>
          <a:prstGeom prst="triangl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1E4C8E8-CCF9-4146-BE82-D73DA27B5868}"/>
              </a:ext>
            </a:extLst>
          </p:cNvPr>
          <p:cNvPicPr>
            <a:picLocks noChangeAspect="1"/>
          </p:cNvPicPr>
          <p:nvPr/>
        </p:nvPicPr>
        <p:blipFill>
          <a:blip r:embed="rId3"/>
          <a:stretch>
            <a:fillRect/>
          </a:stretch>
        </p:blipFill>
        <p:spPr>
          <a:xfrm>
            <a:off x="1318172" y="1652102"/>
            <a:ext cx="6507655" cy="3615364"/>
          </a:xfrm>
          <a:prstGeom prst="rect">
            <a:avLst/>
          </a:prstGeom>
        </p:spPr>
      </p:pic>
      <p:grpSp>
        <p:nvGrpSpPr>
          <p:cNvPr id="24" name="Group 23">
            <a:extLst>
              <a:ext uri="{FF2B5EF4-FFF2-40B4-BE49-F238E27FC236}">
                <a16:creationId xmlns:a16="http://schemas.microsoft.com/office/drawing/2014/main" id="{882972E9-50AF-4C8D-A5BE-4C381340C08B}"/>
              </a:ext>
            </a:extLst>
          </p:cNvPr>
          <p:cNvGrpSpPr/>
          <p:nvPr/>
        </p:nvGrpSpPr>
        <p:grpSpPr>
          <a:xfrm>
            <a:off x="5257800" y="5468427"/>
            <a:ext cx="298937" cy="137621"/>
            <a:chOff x="5492263" y="6019800"/>
            <a:chExt cx="451337" cy="170192"/>
          </a:xfrm>
        </p:grpSpPr>
        <p:sp>
          <p:nvSpPr>
            <p:cNvPr id="27" name="Isosceles Triangle 26">
              <a:extLst>
                <a:ext uri="{FF2B5EF4-FFF2-40B4-BE49-F238E27FC236}">
                  <a16:creationId xmlns:a16="http://schemas.microsoft.com/office/drawing/2014/main" id="{EB718DE7-277A-4ADA-B32F-4B7FA2DAD39C}"/>
                </a:ext>
              </a:extLst>
            </p:cNvPr>
            <p:cNvSpPr/>
            <p:nvPr/>
          </p:nvSpPr>
          <p:spPr>
            <a:xfrm rot="16200000">
              <a:off x="5483367" y="6028696"/>
              <a:ext cx="170192" cy="152400"/>
            </a:xfrm>
            <a:prstGeom prst="triangl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4C045B7E-1BB8-4773-8B20-E54B90E677E3}"/>
                </a:ext>
              </a:extLst>
            </p:cNvPr>
            <p:cNvSpPr/>
            <p:nvPr/>
          </p:nvSpPr>
          <p:spPr>
            <a:xfrm rot="5400000">
              <a:off x="5782304" y="6028696"/>
              <a:ext cx="170192" cy="152400"/>
            </a:xfrm>
            <a:prstGeom prst="triangl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601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515F0A-23BA-4FD6-9B05-ED7D67B84540}" type="slidenum">
              <a:rPr lang="en-US" smtClean="0"/>
              <a:pPr/>
              <a:t>11</a:t>
            </a:fld>
            <a:endParaRPr lang="en-US" dirty="0"/>
          </a:p>
        </p:txBody>
      </p:sp>
      <p:sp>
        <p:nvSpPr>
          <p:cNvPr id="7" name="Title 2"/>
          <p:cNvSpPr txBox="1">
            <a:spLocks/>
          </p:cNvSpPr>
          <p:nvPr/>
        </p:nvSpPr>
        <p:spPr>
          <a:xfrm>
            <a:off x="-14621" y="1025827"/>
            <a:ext cx="8757143" cy="413375"/>
          </a:xfrm>
          <a:prstGeom prst="rect">
            <a:avLst/>
          </a:prstGeom>
        </p:spPr>
        <p:txBody>
          <a:bodyPr vert="horz" anchor="t">
            <a:noAutofit/>
            <a:scene3d>
              <a:camera prst="orthographicFront"/>
              <a:lightRig rig="soft" dir="t"/>
            </a:scene3d>
            <a:sp3d prstMaterial="softEdge"/>
          </a:bodyPr>
          <a:lstStyle>
            <a:lvl1pPr algn="l" rtl="0" eaLnBrk="1" latinLnBrk="0" hangingPunct="1">
              <a:spcBef>
                <a:spcPct val="0"/>
              </a:spcBef>
              <a:buNone/>
              <a:defRPr kumimoji="0" sz="3000" b="0" kern="1200">
                <a:solidFill>
                  <a:schemeClr val="tx1">
                    <a:lumMod val="85000"/>
                    <a:lumOff val="15000"/>
                  </a:schemeClr>
                </a:solidFill>
                <a:effectLst/>
                <a:latin typeface="Gill Sans MT" pitchFamily="34" charset="0"/>
                <a:ea typeface="+mj-ea"/>
                <a:cs typeface="Arial" pitchFamily="34" charset="0"/>
              </a:defRPr>
            </a:lvl1pPr>
            <a:extLst/>
          </a:lstStyle>
          <a:p>
            <a:pPr marL="457200"/>
            <a:r>
              <a:rPr lang="en-US" sz="1800" dirty="0">
                <a:solidFill>
                  <a:srgbClr val="000000">
                    <a:alpha val="100000"/>
                  </a:srgbClr>
                </a:solidFill>
                <a:latin typeface="Calibri"/>
              </a:rPr>
              <a:t>How satisfied are you with our website and My DOR (online filing and payment system)?</a:t>
            </a:r>
            <a:endParaRPr lang="en-US" sz="1800" dirty="0">
              <a:latin typeface="Segoe UI" panose="020B0502040204020203" pitchFamily="34" charset="0"/>
              <a:cs typeface="Segoe UI" panose="020B0502040204020203" pitchFamily="34" charset="0"/>
            </a:endParaRPr>
          </a:p>
        </p:txBody>
      </p:sp>
      <p:sp>
        <p:nvSpPr>
          <p:cNvPr id="8" name="TextBox 7"/>
          <p:cNvSpPr txBox="1"/>
          <p:nvPr/>
        </p:nvSpPr>
        <p:spPr>
          <a:xfrm>
            <a:off x="-14621" y="647997"/>
            <a:ext cx="4953000" cy="369332"/>
          </a:xfrm>
          <a:prstGeom prst="rect">
            <a:avLst/>
          </a:prstGeom>
          <a:noFill/>
        </p:spPr>
        <p:txBody>
          <a:bodyPr wrap="square" rtlCol="0">
            <a:spAutoFit/>
          </a:bodyPr>
          <a:lstStyle/>
          <a:p>
            <a:pPr marL="457200"/>
            <a:r>
              <a:rPr lang="en-US" b="1" dirty="0">
                <a:latin typeface="Segoe UI" panose="020B0502040204020203" pitchFamily="34" charset="0"/>
                <a:cs typeface="Segoe UI" panose="020B0502040204020203" pitchFamily="34" charset="0"/>
              </a:rPr>
              <a:t>4-year trend</a:t>
            </a:r>
          </a:p>
        </p:txBody>
      </p:sp>
      <p:sp>
        <p:nvSpPr>
          <p:cNvPr id="12" name="TextBox 11"/>
          <p:cNvSpPr txBox="1"/>
          <p:nvPr/>
        </p:nvSpPr>
        <p:spPr>
          <a:xfrm>
            <a:off x="1850173" y="5797285"/>
            <a:ext cx="914400" cy="276999"/>
          </a:xfrm>
          <a:prstGeom prst="rect">
            <a:avLst/>
          </a:prstGeom>
          <a:noFill/>
        </p:spPr>
        <p:txBody>
          <a:bodyPr wrap="square" rtlCol="0">
            <a:spAutoFit/>
          </a:bodyPr>
          <a:lstStyle/>
          <a:p>
            <a:r>
              <a:rPr lang="en-US" sz="1200" i="1" dirty="0">
                <a:solidFill>
                  <a:schemeClr val="tx1">
                    <a:lumMod val="65000"/>
                    <a:lumOff val="35000"/>
                  </a:schemeClr>
                </a:solidFill>
                <a:latin typeface="Segoe UI" panose="020B0502040204020203" pitchFamily="34" charset="0"/>
                <a:cs typeface="Segoe UI" panose="020B0502040204020203" pitchFamily="34" charset="0"/>
              </a:rPr>
              <a:t>2021</a:t>
            </a:r>
          </a:p>
        </p:txBody>
      </p:sp>
      <p:sp>
        <p:nvSpPr>
          <p:cNvPr id="14" name="TextBox 13"/>
          <p:cNvSpPr txBox="1"/>
          <p:nvPr/>
        </p:nvSpPr>
        <p:spPr>
          <a:xfrm>
            <a:off x="3048000" y="5797285"/>
            <a:ext cx="91440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3.7</a:t>
            </a:r>
          </a:p>
        </p:txBody>
      </p:sp>
      <p:sp>
        <p:nvSpPr>
          <p:cNvPr id="16" name="Isosceles Triangle 15"/>
          <p:cNvSpPr/>
          <p:nvPr/>
        </p:nvSpPr>
        <p:spPr>
          <a:xfrm rot="10800000">
            <a:off x="2882337" y="5867909"/>
            <a:ext cx="165663" cy="118526"/>
          </a:xfrm>
          <a:prstGeom prst="triangle">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BEB2902-0822-4E2F-9508-F33323AC2227}"/>
              </a:ext>
            </a:extLst>
          </p:cNvPr>
          <p:cNvPicPr>
            <a:picLocks noChangeAspect="1"/>
          </p:cNvPicPr>
          <p:nvPr/>
        </p:nvPicPr>
        <p:blipFill>
          <a:blip r:embed="rId3"/>
          <a:stretch>
            <a:fillRect/>
          </a:stretch>
        </p:blipFill>
        <p:spPr>
          <a:xfrm>
            <a:off x="990600" y="2105083"/>
            <a:ext cx="7335655" cy="3367429"/>
          </a:xfrm>
          <a:prstGeom prst="rect">
            <a:avLst/>
          </a:prstGeom>
        </p:spPr>
      </p:pic>
      <p:sp>
        <p:nvSpPr>
          <p:cNvPr id="22" name="TextBox 22"/>
          <p:cNvSpPr txBox="1"/>
          <p:nvPr/>
        </p:nvSpPr>
        <p:spPr>
          <a:xfrm>
            <a:off x="7951755" y="2518108"/>
            <a:ext cx="137160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a:solidFill>
                  <a:srgbClr val="77933C"/>
                </a:solidFill>
                <a:latin typeface="Segoe UI" panose="020B0502040204020203" pitchFamily="34" charset="0"/>
                <a:cs typeface="Segoe UI" panose="020B0502040204020203" pitchFamily="34" charset="0"/>
              </a:rPr>
              <a:t>AVG 87</a:t>
            </a:r>
          </a:p>
        </p:txBody>
      </p:sp>
      <p:cxnSp>
        <p:nvCxnSpPr>
          <p:cNvPr id="21" name="Straight Connector 20"/>
          <p:cNvCxnSpPr>
            <a:cxnSpLocks/>
          </p:cNvCxnSpPr>
          <p:nvPr/>
        </p:nvCxnSpPr>
        <p:spPr>
          <a:xfrm>
            <a:off x="1762828" y="2633524"/>
            <a:ext cx="6172200" cy="0"/>
          </a:xfrm>
          <a:prstGeom prst="line">
            <a:avLst/>
          </a:prstGeom>
          <a:ln w="19050">
            <a:solidFill>
              <a:srgbClr val="9BBB59"/>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448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515F0A-23BA-4FD6-9B05-ED7D67B84540}" type="slidenum">
              <a:rPr lang="en-US" smtClean="0"/>
              <a:pPr/>
              <a:t>12</a:t>
            </a:fld>
            <a:endParaRPr lang="en-US" dirty="0"/>
          </a:p>
        </p:txBody>
      </p:sp>
      <p:sp>
        <p:nvSpPr>
          <p:cNvPr id="6" name="Title 2"/>
          <p:cNvSpPr txBox="1">
            <a:spLocks/>
          </p:cNvSpPr>
          <p:nvPr/>
        </p:nvSpPr>
        <p:spPr>
          <a:xfrm>
            <a:off x="-14621" y="1034425"/>
            <a:ext cx="8757143" cy="413375"/>
          </a:xfrm>
          <a:prstGeom prst="rect">
            <a:avLst/>
          </a:prstGeom>
        </p:spPr>
        <p:txBody>
          <a:bodyPr vert="horz" anchor="t">
            <a:noAutofit/>
            <a:scene3d>
              <a:camera prst="orthographicFront"/>
              <a:lightRig rig="soft" dir="t"/>
            </a:scene3d>
            <a:sp3d prstMaterial="softEdge"/>
          </a:bodyPr>
          <a:lstStyle>
            <a:lvl1pPr algn="l" rtl="0" eaLnBrk="1" latinLnBrk="0" hangingPunct="1">
              <a:spcBef>
                <a:spcPct val="0"/>
              </a:spcBef>
              <a:buNone/>
              <a:defRPr kumimoji="0" sz="3000" b="0" kern="1200">
                <a:solidFill>
                  <a:schemeClr val="tx1">
                    <a:lumMod val="85000"/>
                    <a:lumOff val="15000"/>
                  </a:schemeClr>
                </a:solidFill>
                <a:effectLst/>
                <a:latin typeface="Gill Sans MT" pitchFamily="34" charset="0"/>
                <a:ea typeface="+mj-ea"/>
                <a:cs typeface="Arial" pitchFamily="34" charset="0"/>
              </a:defRPr>
            </a:lvl1pPr>
            <a:extLst/>
          </a:lstStyle>
          <a:p>
            <a:pPr marL="457200"/>
            <a:r>
              <a:rPr lang="en-US" sz="1800" dirty="0">
                <a:solidFill>
                  <a:srgbClr val="000000">
                    <a:alpha val="100000"/>
                  </a:srgbClr>
                </a:solidFill>
                <a:latin typeface="Calibri"/>
              </a:rPr>
              <a:t>How much do you agree with each of these statements about DOR and its services?</a:t>
            </a:r>
            <a:endParaRPr lang="en-US" sz="1800" dirty="0">
              <a:latin typeface="Segoe UI" panose="020B0502040204020203" pitchFamily="34" charset="0"/>
              <a:cs typeface="Segoe UI" panose="020B0502040204020203" pitchFamily="34" charset="0"/>
            </a:endParaRPr>
          </a:p>
        </p:txBody>
      </p:sp>
      <p:sp>
        <p:nvSpPr>
          <p:cNvPr id="7" name="TextBox 6"/>
          <p:cNvSpPr txBox="1"/>
          <p:nvPr/>
        </p:nvSpPr>
        <p:spPr>
          <a:xfrm>
            <a:off x="0" y="773668"/>
            <a:ext cx="4953000" cy="369332"/>
          </a:xfrm>
          <a:prstGeom prst="rect">
            <a:avLst/>
          </a:prstGeom>
          <a:noFill/>
        </p:spPr>
        <p:txBody>
          <a:bodyPr wrap="square" rtlCol="0">
            <a:spAutoFit/>
          </a:bodyPr>
          <a:lstStyle/>
          <a:p>
            <a:pPr marL="457200"/>
            <a:r>
              <a:rPr lang="en-US" b="1" dirty="0">
                <a:latin typeface="Segoe UI" panose="020B0502040204020203" pitchFamily="34" charset="0"/>
                <a:cs typeface="Segoe UI" panose="020B0502040204020203" pitchFamily="34" charset="0"/>
              </a:rPr>
              <a:t>4-year trend</a:t>
            </a:r>
          </a:p>
        </p:txBody>
      </p:sp>
      <p:sp>
        <p:nvSpPr>
          <p:cNvPr id="8" name="TextBox 7"/>
          <p:cNvSpPr txBox="1"/>
          <p:nvPr/>
        </p:nvSpPr>
        <p:spPr>
          <a:xfrm>
            <a:off x="2542207" y="5838899"/>
            <a:ext cx="91440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3</a:t>
            </a:r>
          </a:p>
        </p:txBody>
      </p:sp>
      <p:sp>
        <p:nvSpPr>
          <p:cNvPr id="9" name="TextBox 8"/>
          <p:cNvSpPr txBox="1"/>
          <p:nvPr/>
        </p:nvSpPr>
        <p:spPr>
          <a:xfrm>
            <a:off x="1367769" y="5859703"/>
            <a:ext cx="914400" cy="276999"/>
          </a:xfrm>
          <a:prstGeom prst="rect">
            <a:avLst/>
          </a:prstGeom>
          <a:noFill/>
        </p:spPr>
        <p:txBody>
          <a:bodyPr wrap="square" rtlCol="0">
            <a:spAutoFit/>
          </a:bodyPr>
          <a:lstStyle/>
          <a:p>
            <a:r>
              <a:rPr lang="en-US" sz="1200" i="1" dirty="0">
                <a:solidFill>
                  <a:schemeClr val="tx1">
                    <a:lumMod val="65000"/>
                    <a:lumOff val="35000"/>
                  </a:schemeClr>
                </a:solidFill>
              </a:rPr>
              <a:t>2021</a:t>
            </a:r>
          </a:p>
        </p:txBody>
      </p:sp>
      <p:sp>
        <p:nvSpPr>
          <p:cNvPr id="12" name="Isosceles Triangle 11"/>
          <p:cNvSpPr/>
          <p:nvPr/>
        </p:nvSpPr>
        <p:spPr>
          <a:xfrm rot="10800000">
            <a:off x="6777969" y="5909412"/>
            <a:ext cx="200773" cy="153648"/>
          </a:xfrm>
          <a:prstGeom prst="triangle">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3" name="TextBox 12"/>
          <p:cNvSpPr txBox="1"/>
          <p:nvPr/>
        </p:nvSpPr>
        <p:spPr>
          <a:xfrm>
            <a:off x="3948802" y="5847736"/>
            <a:ext cx="91440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0.8</a:t>
            </a:r>
          </a:p>
        </p:txBody>
      </p:sp>
      <p:sp>
        <p:nvSpPr>
          <p:cNvPr id="14" name="TextBox 13"/>
          <p:cNvSpPr txBox="1"/>
          <p:nvPr/>
        </p:nvSpPr>
        <p:spPr>
          <a:xfrm>
            <a:off x="5502711" y="5852023"/>
            <a:ext cx="91440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2.4</a:t>
            </a:r>
          </a:p>
        </p:txBody>
      </p:sp>
      <p:sp>
        <p:nvSpPr>
          <p:cNvPr id="15" name="TextBox 14"/>
          <p:cNvSpPr txBox="1"/>
          <p:nvPr/>
        </p:nvSpPr>
        <p:spPr>
          <a:xfrm>
            <a:off x="6934200" y="5863337"/>
            <a:ext cx="91440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2.1</a:t>
            </a:r>
          </a:p>
        </p:txBody>
      </p:sp>
      <p:sp>
        <p:nvSpPr>
          <p:cNvPr id="24" name="Isosceles Triangle 23"/>
          <p:cNvSpPr/>
          <p:nvPr/>
        </p:nvSpPr>
        <p:spPr>
          <a:xfrm rot="10800000">
            <a:off x="5353843" y="5909412"/>
            <a:ext cx="200773" cy="153648"/>
          </a:xfrm>
          <a:prstGeom prst="triangle">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26" name="Isosceles Triangle 25"/>
          <p:cNvSpPr/>
          <p:nvPr/>
        </p:nvSpPr>
        <p:spPr>
          <a:xfrm rot="10800000">
            <a:off x="2373530" y="5900575"/>
            <a:ext cx="200773" cy="153648"/>
          </a:xfrm>
          <a:prstGeom prst="triangle">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955F12C-078B-4AC4-82B0-9E94A34FC82B}"/>
              </a:ext>
            </a:extLst>
          </p:cNvPr>
          <p:cNvPicPr>
            <a:picLocks noChangeAspect="1"/>
          </p:cNvPicPr>
          <p:nvPr/>
        </p:nvPicPr>
        <p:blipFill>
          <a:blip r:embed="rId3"/>
          <a:stretch>
            <a:fillRect/>
          </a:stretch>
        </p:blipFill>
        <p:spPr>
          <a:xfrm>
            <a:off x="492123" y="1600200"/>
            <a:ext cx="8159754" cy="4004412"/>
          </a:xfrm>
          <a:prstGeom prst="rect">
            <a:avLst/>
          </a:prstGeom>
        </p:spPr>
      </p:pic>
      <p:grpSp>
        <p:nvGrpSpPr>
          <p:cNvPr id="35" name="Group 34">
            <a:extLst>
              <a:ext uri="{FF2B5EF4-FFF2-40B4-BE49-F238E27FC236}">
                <a16:creationId xmlns:a16="http://schemas.microsoft.com/office/drawing/2014/main" id="{E6CA0C7B-C59A-4184-B2A9-439643A5B390}"/>
              </a:ext>
            </a:extLst>
          </p:cNvPr>
          <p:cNvGrpSpPr/>
          <p:nvPr/>
        </p:nvGrpSpPr>
        <p:grpSpPr>
          <a:xfrm>
            <a:off x="3686656" y="5916602"/>
            <a:ext cx="298937" cy="137621"/>
            <a:chOff x="5492263" y="6019800"/>
            <a:chExt cx="451337" cy="170192"/>
          </a:xfrm>
        </p:grpSpPr>
        <p:sp>
          <p:nvSpPr>
            <p:cNvPr id="36" name="Isosceles Triangle 35">
              <a:extLst>
                <a:ext uri="{FF2B5EF4-FFF2-40B4-BE49-F238E27FC236}">
                  <a16:creationId xmlns:a16="http://schemas.microsoft.com/office/drawing/2014/main" id="{50CAED7D-F998-4604-94BF-43D4720D706D}"/>
                </a:ext>
              </a:extLst>
            </p:cNvPr>
            <p:cNvSpPr/>
            <p:nvPr/>
          </p:nvSpPr>
          <p:spPr>
            <a:xfrm rot="16200000">
              <a:off x="5483367" y="6028696"/>
              <a:ext cx="170192" cy="152400"/>
            </a:xfrm>
            <a:prstGeom prst="triangl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08162E5C-3F26-4D8C-85D0-CF17F6829215}"/>
                </a:ext>
              </a:extLst>
            </p:cNvPr>
            <p:cNvSpPr/>
            <p:nvPr/>
          </p:nvSpPr>
          <p:spPr>
            <a:xfrm rot="5400000">
              <a:off x="5782304" y="6028696"/>
              <a:ext cx="170192" cy="152400"/>
            </a:xfrm>
            <a:prstGeom prst="triangl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1615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515F0A-23BA-4FD6-9B05-ED7D67B84540}" type="slidenum">
              <a:rPr lang="en-US" smtClean="0"/>
              <a:pPr/>
              <a:t>13</a:t>
            </a:fld>
            <a:endParaRPr lang="en-US" dirty="0"/>
          </a:p>
        </p:txBody>
      </p:sp>
      <p:sp>
        <p:nvSpPr>
          <p:cNvPr id="5" name="Title 2"/>
          <p:cNvSpPr txBox="1">
            <a:spLocks/>
          </p:cNvSpPr>
          <p:nvPr/>
        </p:nvSpPr>
        <p:spPr>
          <a:xfrm>
            <a:off x="-14621" y="783716"/>
            <a:ext cx="8757143" cy="413375"/>
          </a:xfrm>
          <a:prstGeom prst="rect">
            <a:avLst/>
          </a:prstGeom>
        </p:spPr>
        <p:txBody>
          <a:bodyPr vert="horz" anchor="t">
            <a:noAutofit/>
            <a:scene3d>
              <a:camera prst="orthographicFront"/>
              <a:lightRig rig="soft" dir="t"/>
            </a:scene3d>
            <a:sp3d prstMaterial="softEdge"/>
          </a:bodyPr>
          <a:lstStyle>
            <a:lvl1pPr algn="l" rtl="0" eaLnBrk="1" latinLnBrk="0" hangingPunct="1">
              <a:spcBef>
                <a:spcPct val="0"/>
              </a:spcBef>
              <a:buNone/>
              <a:defRPr kumimoji="0" sz="3000" b="0" kern="1200">
                <a:solidFill>
                  <a:schemeClr val="tx1">
                    <a:lumMod val="85000"/>
                    <a:lumOff val="15000"/>
                  </a:schemeClr>
                </a:solidFill>
                <a:effectLst/>
                <a:latin typeface="Gill Sans MT" pitchFamily="34" charset="0"/>
                <a:ea typeface="+mj-ea"/>
                <a:cs typeface="Arial" pitchFamily="34" charset="0"/>
              </a:defRPr>
            </a:lvl1pPr>
            <a:extLst/>
          </a:lstStyle>
          <a:p>
            <a:pPr marL="457200"/>
            <a:r>
              <a:rPr lang="en-US" sz="1800" dirty="0">
                <a:latin typeface="Segoe UI" panose="020B0502040204020203" pitchFamily="34" charset="0"/>
                <a:cs typeface="Segoe UI" panose="020B0502040204020203" pitchFamily="34" charset="0"/>
              </a:rPr>
              <a:t>Please tell us what we are doing well. </a:t>
            </a:r>
          </a:p>
        </p:txBody>
      </p:sp>
      <p:sp>
        <p:nvSpPr>
          <p:cNvPr id="6" name="TextBox 5"/>
          <p:cNvSpPr txBox="1"/>
          <p:nvPr/>
        </p:nvSpPr>
        <p:spPr>
          <a:xfrm>
            <a:off x="0" y="515996"/>
            <a:ext cx="4953000" cy="369332"/>
          </a:xfrm>
          <a:prstGeom prst="rect">
            <a:avLst/>
          </a:prstGeom>
          <a:noFill/>
        </p:spPr>
        <p:txBody>
          <a:bodyPr wrap="square" rtlCol="0">
            <a:spAutoFit/>
          </a:bodyPr>
          <a:lstStyle/>
          <a:p>
            <a:pPr marL="457200"/>
            <a:r>
              <a:rPr lang="en-US" b="1" dirty="0">
                <a:latin typeface="Segoe UI" panose="020B0502040204020203" pitchFamily="34" charset="0"/>
                <a:cs typeface="Segoe UI" panose="020B0502040204020203" pitchFamily="34" charset="0"/>
              </a:rPr>
              <a:t>2021 Strengths</a:t>
            </a:r>
          </a:p>
        </p:txBody>
      </p:sp>
      <p:sp>
        <p:nvSpPr>
          <p:cNvPr id="7" name="Rectangle 6"/>
          <p:cNvSpPr/>
          <p:nvPr/>
        </p:nvSpPr>
        <p:spPr>
          <a:xfrm>
            <a:off x="553562" y="1784016"/>
            <a:ext cx="8153400" cy="4344779"/>
          </a:xfrm>
          <a:prstGeom prst="rect">
            <a:avLst/>
          </a:prstGeom>
        </p:spPr>
        <p:txBody>
          <a:bodyPr wrap="square">
            <a:spAutoFit/>
          </a:bodyPr>
          <a:lstStyle/>
          <a:p>
            <a:pPr>
              <a:lnSpc>
                <a:spcPct val="115000"/>
              </a:lnSpc>
              <a:spcAft>
                <a:spcPts val="100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My DOR and the website (78 responses)</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r>
              <a:rPr lang="en-US" sz="1400" i="1" dirty="0">
                <a:latin typeface="Segoe UI" panose="020B0502040204020203" pitchFamily="34" charset="0"/>
                <a:ea typeface="Calibri" panose="020F0502020204030204" pitchFamily="34" charset="0"/>
                <a:cs typeface="Times New Roman" panose="02020603050405020304" pitchFamily="18" charset="0"/>
              </a:rPr>
              <a:t>Website is easy to use and understand for tax filing.</a:t>
            </a:r>
          </a:p>
          <a:p>
            <a:pPr marR="0" lvl="0">
              <a:lnSpc>
                <a:spcPct val="115000"/>
              </a:lnSpc>
              <a:spcBef>
                <a:spcPts val="0"/>
              </a:spcBef>
              <a:spcAft>
                <a:spcPts val="1000"/>
              </a:spcAft>
            </a:pPr>
            <a:endParaRPr lang="en-US" sz="1400" i="1" dirty="0">
              <a:latin typeface="Segoe UI" panose="020B0502040204020203"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r>
              <a:rPr lang="en-US" dirty="0">
                <a:latin typeface="Segoe UI" panose="020B0502040204020203" pitchFamily="34" charset="0"/>
                <a:ea typeface="Calibri" panose="020F0502020204030204" pitchFamily="34" charset="0"/>
                <a:cs typeface="Times New Roman" panose="02020603050405020304" pitchFamily="18" charset="0"/>
              </a:rPr>
              <a:t>Quality of customer service (50 comments)</a:t>
            </a:r>
          </a:p>
          <a:p>
            <a:pPr>
              <a:lnSpc>
                <a:spcPct val="115000"/>
              </a:lnSpc>
              <a:spcAft>
                <a:spcPts val="1000"/>
              </a:spcAft>
            </a:pPr>
            <a:r>
              <a:rPr lang="en-US" sz="1400" i="1" dirty="0">
                <a:effectLst/>
                <a:latin typeface="Segoe UI" panose="020B0502040204020203" pitchFamily="34" charset="0"/>
                <a:ea typeface="Calibri" panose="020F0502020204030204" pitchFamily="34" charset="0"/>
                <a:cs typeface="Segoe UI" panose="020B0502040204020203" pitchFamily="34" charset="0"/>
              </a:rPr>
              <a:t>Customer service reps were great! got behind with all the craziness this past year and when I talked with representatives, they were more than helpful and patient. I was having a rough time and really wasn't expecting them to be so nice considering I was delinquent at the time.</a:t>
            </a:r>
            <a:endParaRPr lang="en-US" sz="1400" dirty="0">
              <a:effectLst/>
              <a:latin typeface="Segoe UI" panose="020B0502040204020203" pitchFamily="34" charset="0"/>
              <a:ea typeface="Calibri" panose="020F0502020204030204" pitchFamily="34" charset="0"/>
              <a:cs typeface="Segoe UI" panose="020B0502040204020203" pitchFamily="34" charset="0"/>
            </a:endParaRPr>
          </a:p>
          <a:p>
            <a:pPr>
              <a:lnSpc>
                <a:spcPct val="115000"/>
              </a:lnSpc>
              <a:spcAft>
                <a:spcPts val="1000"/>
              </a:spcAft>
            </a:pPr>
            <a:endParaRPr lang="en-US" dirty="0">
              <a:latin typeface="Segoe UI" panose="020B0502040204020203"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r>
              <a:rPr lang="en-US" dirty="0">
                <a:latin typeface="Segoe UI" panose="020B0502040204020203" pitchFamily="34" charset="0"/>
                <a:ea typeface="Calibri" panose="020F0502020204030204" pitchFamily="34" charset="0"/>
                <a:cs typeface="Times New Roman" panose="02020603050405020304" pitchFamily="18" charset="0"/>
              </a:rPr>
              <a:t>Communications including filing reminders, letters, and sales tax change notifications (30 comments)</a:t>
            </a:r>
          </a:p>
          <a:p>
            <a:r>
              <a:rPr lang="en-US" sz="1400" i="1" dirty="0">
                <a:effectLst/>
                <a:latin typeface="Segoe UI" panose="020B0502040204020203" pitchFamily="34" charset="0"/>
                <a:ea typeface="Calibri" panose="020F0502020204030204" pitchFamily="34" charset="0"/>
                <a:cs typeface="Segoe UI" panose="020B0502040204020203" pitchFamily="34" charset="0"/>
              </a:rPr>
              <a:t>Email notice alerted me I needed to do my annual filing.</a:t>
            </a:r>
            <a:endParaRPr lang="en-US" sz="1400" dirty="0">
              <a:effectLst/>
              <a:latin typeface="Segoe UI" panose="020B0502040204020203" pitchFamily="34" charset="0"/>
              <a:ea typeface="Calibri" panose="020F0502020204030204" pitchFamily="34" charset="0"/>
              <a:cs typeface="Segoe UI" panose="020B0502040204020203" pitchFamily="34" charset="0"/>
            </a:endParaRPr>
          </a:p>
          <a:p>
            <a:endParaRPr lang="en-US" dirty="0">
              <a:latin typeface="Segoe UI" panose="020B0502040204020203"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0" y="1066800"/>
            <a:ext cx="2667000" cy="276999"/>
          </a:xfrm>
          <a:prstGeom prst="rect">
            <a:avLst/>
          </a:prstGeom>
          <a:noFill/>
        </p:spPr>
        <p:txBody>
          <a:bodyPr wrap="square" rtlCol="0">
            <a:spAutoFit/>
          </a:bodyPr>
          <a:lstStyle/>
          <a:p>
            <a:pPr marL="457200"/>
            <a:r>
              <a:rPr lang="en-US" sz="1200" dirty="0">
                <a:latin typeface="Segoe UI" panose="020B0502040204020203" pitchFamily="34" charset="0"/>
                <a:cs typeface="Segoe UI" panose="020B0502040204020203" pitchFamily="34" charset="0"/>
              </a:rPr>
              <a:t>Answer rate 42%</a:t>
            </a:r>
          </a:p>
        </p:txBody>
      </p:sp>
      <p:sp>
        <p:nvSpPr>
          <p:cNvPr id="9" name="Rectangle 8"/>
          <p:cNvSpPr/>
          <p:nvPr/>
        </p:nvSpPr>
        <p:spPr>
          <a:xfrm>
            <a:off x="32478" y="1663951"/>
            <a:ext cx="823579" cy="584775"/>
          </a:xfrm>
          <a:prstGeom prst="rect">
            <a:avLst/>
          </a:prstGeom>
          <a:noFill/>
        </p:spPr>
        <p:txBody>
          <a:bodyPr wrap="square" lIns="91440" tIns="45720" rIns="91440" bIns="45720">
            <a:spAutoFit/>
          </a:bodyPr>
          <a:lstStyle/>
          <a:p>
            <a:pPr algn="ctr"/>
            <a:r>
              <a:rPr lang="en-US" sz="3200" b="1" i="1" cap="none" spc="0" dirty="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1</a:t>
            </a:r>
          </a:p>
        </p:txBody>
      </p:sp>
      <p:sp>
        <p:nvSpPr>
          <p:cNvPr id="10" name="Rectangle 9"/>
          <p:cNvSpPr/>
          <p:nvPr/>
        </p:nvSpPr>
        <p:spPr>
          <a:xfrm>
            <a:off x="32480" y="2862931"/>
            <a:ext cx="823579" cy="584775"/>
          </a:xfrm>
          <a:prstGeom prst="rect">
            <a:avLst/>
          </a:prstGeom>
          <a:noFill/>
        </p:spPr>
        <p:txBody>
          <a:bodyPr wrap="square" lIns="91440" tIns="45720" rIns="91440" bIns="45720">
            <a:spAutoFit/>
          </a:bodyPr>
          <a:lstStyle/>
          <a:p>
            <a:pPr algn="ctr"/>
            <a:r>
              <a:rPr lang="en-US" sz="3200" b="1" i="1" dirty="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2</a:t>
            </a:r>
            <a:endParaRPr lang="en-US" sz="3200" b="1" i="1" cap="none" spc="0" dirty="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endParaRPr>
          </a:p>
        </p:txBody>
      </p:sp>
      <p:sp>
        <p:nvSpPr>
          <p:cNvPr id="11" name="Rectangle 10"/>
          <p:cNvSpPr/>
          <p:nvPr/>
        </p:nvSpPr>
        <p:spPr>
          <a:xfrm>
            <a:off x="32479" y="4648200"/>
            <a:ext cx="823579" cy="584775"/>
          </a:xfrm>
          <a:prstGeom prst="rect">
            <a:avLst/>
          </a:prstGeom>
          <a:noFill/>
        </p:spPr>
        <p:txBody>
          <a:bodyPr wrap="square" lIns="91440" tIns="45720" rIns="91440" bIns="45720">
            <a:spAutoFit/>
          </a:bodyPr>
          <a:lstStyle/>
          <a:p>
            <a:pPr algn="ctr"/>
            <a:r>
              <a:rPr lang="en-US" sz="3200" b="1" i="1" dirty="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3</a:t>
            </a:r>
            <a:endParaRPr lang="en-US" sz="3200" b="1" i="1" cap="none" spc="0" dirty="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9527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515F0A-23BA-4FD6-9B05-ED7D67B84540}" type="slidenum">
              <a:rPr lang="en-US" smtClean="0"/>
              <a:pPr/>
              <a:t>14</a:t>
            </a:fld>
            <a:endParaRPr lang="en-US" dirty="0"/>
          </a:p>
        </p:txBody>
      </p:sp>
      <p:sp>
        <p:nvSpPr>
          <p:cNvPr id="5" name="Title 2"/>
          <p:cNvSpPr txBox="1">
            <a:spLocks/>
          </p:cNvSpPr>
          <p:nvPr/>
        </p:nvSpPr>
        <p:spPr>
          <a:xfrm>
            <a:off x="-14621" y="783716"/>
            <a:ext cx="8757143" cy="413375"/>
          </a:xfrm>
          <a:prstGeom prst="rect">
            <a:avLst/>
          </a:prstGeom>
        </p:spPr>
        <p:txBody>
          <a:bodyPr vert="horz" anchor="t">
            <a:noAutofit/>
            <a:scene3d>
              <a:camera prst="orthographicFront"/>
              <a:lightRig rig="soft" dir="t"/>
            </a:scene3d>
            <a:sp3d prstMaterial="softEdge"/>
          </a:bodyPr>
          <a:lstStyle>
            <a:lvl1pPr algn="l" rtl="0" eaLnBrk="1" latinLnBrk="0" hangingPunct="1">
              <a:spcBef>
                <a:spcPct val="0"/>
              </a:spcBef>
              <a:buNone/>
              <a:defRPr kumimoji="0" sz="3000" b="0" kern="1200">
                <a:solidFill>
                  <a:schemeClr val="tx1">
                    <a:lumMod val="85000"/>
                    <a:lumOff val="15000"/>
                  </a:schemeClr>
                </a:solidFill>
                <a:effectLst/>
                <a:latin typeface="Gill Sans MT" pitchFamily="34" charset="0"/>
                <a:ea typeface="+mj-ea"/>
                <a:cs typeface="Arial" pitchFamily="34" charset="0"/>
              </a:defRPr>
            </a:lvl1pPr>
            <a:extLst/>
          </a:lstStyle>
          <a:p>
            <a:pPr marL="457200"/>
            <a:r>
              <a:rPr lang="en-US" sz="1800" dirty="0">
                <a:latin typeface="Segoe UI" panose="020B0502040204020203" pitchFamily="34" charset="0"/>
                <a:cs typeface="Segoe UI" panose="020B0502040204020203" pitchFamily="34" charset="0"/>
              </a:rPr>
              <a:t>What is the one thing we should never stop doing?</a:t>
            </a:r>
          </a:p>
        </p:txBody>
      </p:sp>
      <p:sp>
        <p:nvSpPr>
          <p:cNvPr id="6" name="TextBox 5"/>
          <p:cNvSpPr txBox="1"/>
          <p:nvPr/>
        </p:nvSpPr>
        <p:spPr>
          <a:xfrm>
            <a:off x="0" y="515996"/>
            <a:ext cx="4953000" cy="369332"/>
          </a:xfrm>
          <a:prstGeom prst="rect">
            <a:avLst/>
          </a:prstGeom>
          <a:noFill/>
        </p:spPr>
        <p:txBody>
          <a:bodyPr wrap="square" rtlCol="0">
            <a:spAutoFit/>
          </a:bodyPr>
          <a:lstStyle/>
          <a:p>
            <a:pPr marL="457200"/>
            <a:r>
              <a:rPr lang="en-US" b="1" dirty="0">
                <a:latin typeface="Segoe UI" panose="020B0502040204020203" pitchFamily="34" charset="0"/>
                <a:cs typeface="Segoe UI" panose="020B0502040204020203" pitchFamily="34" charset="0"/>
              </a:rPr>
              <a:t>2021 Critical Satisfier Themes</a:t>
            </a:r>
          </a:p>
        </p:txBody>
      </p:sp>
      <p:sp>
        <p:nvSpPr>
          <p:cNvPr id="7" name="Rectangle 6"/>
          <p:cNvSpPr/>
          <p:nvPr/>
        </p:nvSpPr>
        <p:spPr>
          <a:xfrm>
            <a:off x="553562" y="1784016"/>
            <a:ext cx="7904638" cy="3848233"/>
          </a:xfrm>
          <a:prstGeom prst="rect">
            <a:avLst/>
          </a:prstGeom>
        </p:spPr>
        <p:txBody>
          <a:bodyPr wrap="square">
            <a:spAutoFit/>
          </a:bodyPr>
          <a:lstStyle/>
          <a:p>
            <a:pPr marR="0" lvl="0">
              <a:lnSpc>
                <a:spcPct val="115000"/>
              </a:lnSpc>
              <a:spcBef>
                <a:spcPts val="0"/>
              </a:spcBef>
              <a:spcAft>
                <a:spcPts val="1000"/>
              </a:spcAft>
            </a:pPr>
            <a:r>
              <a:rPr lang="en-US" dirty="0">
                <a:latin typeface="Segoe UI" panose="020B0502040204020203" pitchFamily="34" charset="0"/>
                <a:ea typeface="Calibri" panose="020F0502020204030204" pitchFamily="34" charset="0"/>
              </a:rPr>
              <a:t>E</a:t>
            </a:r>
            <a:r>
              <a:rPr lang="en-US" sz="1800" dirty="0">
                <a:effectLst/>
                <a:latin typeface="Segoe UI" panose="020B0502040204020203" pitchFamily="34" charset="0"/>
                <a:ea typeface="Calibri" panose="020F0502020204030204" pitchFamily="34" charset="0"/>
              </a:rPr>
              <a:t>xcellent customer service with live person</a:t>
            </a:r>
            <a:r>
              <a:rPr lang="en-US" sz="1600" dirty="0">
                <a:latin typeface="Segoe UI" panose="020B0502040204020203" pitchFamily="34" charset="0"/>
                <a:ea typeface="Calibri" panose="020F0502020204030204" pitchFamily="34" charset="0"/>
                <a:cs typeface="Times New Roman" panose="02020603050405020304" pitchFamily="18" charset="0"/>
              </a:rPr>
              <a:t> (53 comments)</a:t>
            </a:r>
          </a:p>
          <a:p>
            <a:pPr marR="0">
              <a:lnSpc>
                <a:spcPct val="115000"/>
              </a:lnSpc>
              <a:spcBef>
                <a:spcPts val="0"/>
              </a:spcBef>
              <a:spcAft>
                <a:spcPts val="1000"/>
              </a:spcAft>
            </a:pPr>
            <a:r>
              <a:rPr lang="en-US" sz="1400" i="1" dirty="0">
                <a:effectLst/>
                <a:latin typeface="Segoe UI" panose="020B0502040204020203" pitchFamily="34" charset="0"/>
                <a:ea typeface="Calibri" panose="020F0502020204030204" pitchFamily="34" charset="0"/>
                <a:cs typeface="Times New Roman" panose="02020603050405020304" pitchFamily="18" charset="0"/>
              </a:rPr>
              <a:t>Everyone at WA DOR with whom I have spoken on the phone over the years has been knowledgeable and patient.  It is very much appreciated.</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sz="1400" i="1" dirty="0">
              <a:latin typeface="Segoe UI" panose="020B0502040204020203"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r>
              <a:rPr lang="en-US" sz="1600" dirty="0">
                <a:latin typeface="Segoe UI" panose="020B0502040204020203" pitchFamily="34" charset="0"/>
                <a:ea typeface="Calibri" panose="020F0502020204030204" pitchFamily="34" charset="0"/>
                <a:cs typeface="Times New Roman" panose="02020603050405020304" pitchFamily="18" charset="0"/>
              </a:rPr>
              <a:t>Communications (35 comments</a:t>
            </a:r>
            <a:r>
              <a:rPr lang="en-US" dirty="0">
                <a:latin typeface="Segoe UI" panose="020B0502040204020203" pitchFamily="34" charset="0"/>
                <a:ea typeface="Calibri" panose="020F0502020204030204" pitchFamily="34" charset="0"/>
                <a:cs typeface="Times New Roman" panose="02020603050405020304" pitchFamily="18" charset="0"/>
              </a:rPr>
              <a:t>)</a:t>
            </a:r>
          </a:p>
          <a:p>
            <a:pPr marR="0">
              <a:lnSpc>
                <a:spcPct val="115000"/>
              </a:lnSpc>
              <a:spcBef>
                <a:spcPts val="0"/>
              </a:spcBef>
              <a:spcAft>
                <a:spcPts val="1000"/>
              </a:spcAft>
            </a:pPr>
            <a:r>
              <a:rPr lang="en-US" sz="1400" i="1" dirty="0">
                <a:effectLst/>
                <a:latin typeface="Segoe UI" panose="020B0502040204020203" pitchFamily="34" charset="0"/>
                <a:ea typeface="Calibri" panose="020F0502020204030204" pitchFamily="34" charset="0"/>
                <a:cs typeface="Segoe UI" panose="020B0502040204020203" pitchFamily="34" charset="0"/>
              </a:rPr>
              <a:t>Keep making it simpler. Keep using common language instead of legalese.</a:t>
            </a:r>
            <a:endParaRPr lang="en-US" sz="1400" dirty="0">
              <a:effectLst/>
              <a:latin typeface="Segoe UI" panose="020B0502040204020203" pitchFamily="34" charset="0"/>
              <a:ea typeface="Calibri" panose="020F0502020204030204" pitchFamily="34" charset="0"/>
              <a:cs typeface="Segoe UI" panose="020B0502040204020203" pitchFamily="34" charset="0"/>
            </a:endParaRPr>
          </a:p>
          <a:p>
            <a:endParaRPr lang="en-US" dirty="0">
              <a:latin typeface="Segoe UI" panose="020B0502040204020203"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r>
              <a:rPr lang="en-US" dirty="0">
                <a:latin typeface="Segoe UI" panose="020B0502040204020203" pitchFamily="34" charset="0"/>
                <a:ea typeface="Calibri" panose="020F0502020204030204" pitchFamily="34" charset="0"/>
              </a:rPr>
              <a:t>O</a:t>
            </a:r>
            <a:r>
              <a:rPr lang="en-US" sz="1800" dirty="0">
                <a:effectLst/>
                <a:latin typeface="Segoe UI" panose="020B0502040204020203" pitchFamily="34" charset="0"/>
                <a:ea typeface="Calibri" panose="020F0502020204030204" pitchFamily="34" charset="0"/>
              </a:rPr>
              <a:t>ffering and improving our online services</a:t>
            </a:r>
            <a:r>
              <a:rPr lang="en-US" sz="1600" dirty="0">
                <a:effectLst/>
                <a:latin typeface="Segoe UI" panose="020B0502040204020203" pitchFamily="34" charset="0"/>
                <a:ea typeface="Calibri" panose="020F0502020204030204" pitchFamily="34" charset="0"/>
                <a:cs typeface="Times New Roman" panose="02020603050405020304" pitchFamily="18" charset="0"/>
              </a:rPr>
              <a:t> </a:t>
            </a:r>
            <a:r>
              <a:rPr lang="en-US" sz="1600" dirty="0">
                <a:latin typeface="Segoe UI" panose="020B0502040204020203" pitchFamily="34" charset="0"/>
                <a:ea typeface="Calibri" panose="020F0502020204030204" pitchFamily="34" charset="0"/>
                <a:cs typeface="Times New Roman" panose="02020603050405020304" pitchFamily="18" charset="0"/>
              </a:rPr>
              <a:t>(22 comments)</a:t>
            </a:r>
          </a:p>
          <a:p>
            <a:r>
              <a:rPr lang="en-US" sz="1400" i="1" dirty="0">
                <a:effectLst/>
                <a:latin typeface="Segoe UI" panose="020B0502040204020203" pitchFamily="34" charset="0"/>
                <a:ea typeface="Calibri" panose="020F0502020204030204" pitchFamily="34" charset="0"/>
                <a:cs typeface="Segoe UI" panose="020B0502040204020203" pitchFamily="34" charset="0"/>
              </a:rPr>
              <a:t>Never stop making improvements to the website! It seems that you improved the log in experience a while ago, because I remember that I used to have more trouble with that and needed to reset password.</a:t>
            </a:r>
            <a:endParaRPr lang="en-US" sz="1400" dirty="0">
              <a:effectLst/>
              <a:latin typeface="Segoe UI" panose="020B0502040204020203" pitchFamily="34" charset="0"/>
              <a:ea typeface="Calibri" panose="020F0502020204030204" pitchFamily="34" charset="0"/>
              <a:cs typeface="Segoe UI" panose="020B0502040204020203" pitchFamily="34" charset="0"/>
            </a:endParaRPr>
          </a:p>
          <a:p>
            <a:endParaRPr lang="en-US" dirty="0">
              <a:latin typeface="Segoe UI" panose="020B0502040204020203"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444267" y="1046065"/>
            <a:ext cx="1712118"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Answer rate 37%</a:t>
            </a:r>
          </a:p>
        </p:txBody>
      </p:sp>
      <p:sp>
        <p:nvSpPr>
          <p:cNvPr id="9" name="Rectangle 8"/>
          <p:cNvSpPr/>
          <p:nvPr/>
        </p:nvSpPr>
        <p:spPr>
          <a:xfrm>
            <a:off x="32478" y="1663951"/>
            <a:ext cx="823579" cy="584775"/>
          </a:xfrm>
          <a:prstGeom prst="rect">
            <a:avLst/>
          </a:prstGeom>
          <a:noFill/>
        </p:spPr>
        <p:txBody>
          <a:bodyPr wrap="square" lIns="91440" tIns="45720" rIns="91440" bIns="45720">
            <a:spAutoFit/>
          </a:bodyPr>
          <a:lstStyle/>
          <a:p>
            <a:pPr algn="ctr"/>
            <a:r>
              <a:rPr lang="en-US" sz="3200" b="1" i="1" cap="none" spc="0" dirty="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1</a:t>
            </a:r>
          </a:p>
        </p:txBody>
      </p:sp>
      <p:sp>
        <p:nvSpPr>
          <p:cNvPr id="10" name="Rectangle 9"/>
          <p:cNvSpPr/>
          <p:nvPr/>
        </p:nvSpPr>
        <p:spPr>
          <a:xfrm>
            <a:off x="43114" y="2971800"/>
            <a:ext cx="823579" cy="584775"/>
          </a:xfrm>
          <a:prstGeom prst="rect">
            <a:avLst/>
          </a:prstGeom>
          <a:noFill/>
        </p:spPr>
        <p:txBody>
          <a:bodyPr wrap="square" lIns="91440" tIns="45720" rIns="91440" bIns="45720">
            <a:spAutoFit/>
          </a:bodyPr>
          <a:lstStyle/>
          <a:p>
            <a:pPr algn="ctr"/>
            <a:r>
              <a:rPr lang="en-US" sz="3200" b="1" i="1" dirty="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2</a:t>
            </a:r>
            <a:endParaRPr lang="en-US" sz="3200" b="1" i="1" cap="none" spc="0" dirty="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endParaRPr>
          </a:p>
        </p:txBody>
      </p:sp>
      <p:sp>
        <p:nvSpPr>
          <p:cNvPr id="11" name="Rectangle 10"/>
          <p:cNvSpPr/>
          <p:nvPr/>
        </p:nvSpPr>
        <p:spPr>
          <a:xfrm>
            <a:off x="33004" y="4046102"/>
            <a:ext cx="823579" cy="584775"/>
          </a:xfrm>
          <a:prstGeom prst="rect">
            <a:avLst/>
          </a:prstGeom>
          <a:noFill/>
        </p:spPr>
        <p:txBody>
          <a:bodyPr wrap="square" lIns="91440" tIns="45720" rIns="91440" bIns="45720">
            <a:spAutoFit/>
          </a:bodyPr>
          <a:lstStyle/>
          <a:p>
            <a:pPr algn="ctr"/>
            <a:r>
              <a:rPr lang="en-US" sz="3200" b="1" i="1" dirty="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3</a:t>
            </a:r>
            <a:endParaRPr lang="en-US" sz="3200" b="1" i="1" cap="none" spc="0" dirty="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9089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515F0A-23BA-4FD6-9B05-ED7D67B84540}" type="slidenum">
              <a:rPr lang="en-US" smtClean="0"/>
              <a:pPr/>
              <a:t>15</a:t>
            </a:fld>
            <a:endParaRPr lang="en-US" dirty="0"/>
          </a:p>
        </p:txBody>
      </p:sp>
      <p:sp>
        <p:nvSpPr>
          <p:cNvPr id="5" name="Title 2"/>
          <p:cNvSpPr txBox="1">
            <a:spLocks/>
          </p:cNvSpPr>
          <p:nvPr/>
        </p:nvSpPr>
        <p:spPr>
          <a:xfrm>
            <a:off x="-14621" y="783716"/>
            <a:ext cx="8757143" cy="413375"/>
          </a:xfrm>
          <a:prstGeom prst="rect">
            <a:avLst/>
          </a:prstGeom>
        </p:spPr>
        <p:txBody>
          <a:bodyPr vert="horz" anchor="t">
            <a:noAutofit/>
            <a:scene3d>
              <a:camera prst="orthographicFront"/>
              <a:lightRig rig="soft" dir="t"/>
            </a:scene3d>
            <a:sp3d prstMaterial="softEdge"/>
          </a:bodyPr>
          <a:lstStyle>
            <a:lvl1pPr algn="l" rtl="0" eaLnBrk="1" latinLnBrk="0" hangingPunct="1">
              <a:spcBef>
                <a:spcPct val="0"/>
              </a:spcBef>
              <a:buNone/>
              <a:defRPr kumimoji="0" sz="3000" b="0" kern="1200">
                <a:solidFill>
                  <a:schemeClr val="tx1">
                    <a:lumMod val="85000"/>
                    <a:lumOff val="15000"/>
                  </a:schemeClr>
                </a:solidFill>
                <a:effectLst/>
                <a:latin typeface="Gill Sans MT" pitchFamily="34" charset="0"/>
                <a:ea typeface="+mj-ea"/>
                <a:cs typeface="Arial" pitchFamily="34" charset="0"/>
              </a:defRPr>
            </a:lvl1pPr>
            <a:extLst/>
          </a:lstStyle>
          <a:p>
            <a:pPr marL="457200"/>
            <a:r>
              <a:rPr lang="en-US" sz="1800" dirty="0">
                <a:latin typeface="Segoe UI" panose="020B0502040204020203" pitchFamily="34" charset="0"/>
                <a:cs typeface="Segoe UI" panose="020B0502040204020203" pitchFamily="34" charset="0"/>
              </a:rPr>
              <a:t>Please tell us how we can improve our service to you.</a:t>
            </a:r>
          </a:p>
        </p:txBody>
      </p:sp>
      <p:sp>
        <p:nvSpPr>
          <p:cNvPr id="6" name="TextBox 5"/>
          <p:cNvSpPr txBox="1"/>
          <p:nvPr/>
        </p:nvSpPr>
        <p:spPr>
          <a:xfrm>
            <a:off x="0" y="515996"/>
            <a:ext cx="4953000" cy="369332"/>
          </a:xfrm>
          <a:prstGeom prst="rect">
            <a:avLst/>
          </a:prstGeom>
          <a:noFill/>
        </p:spPr>
        <p:txBody>
          <a:bodyPr wrap="square" rtlCol="0">
            <a:spAutoFit/>
          </a:bodyPr>
          <a:lstStyle/>
          <a:p>
            <a:pPr marL="457200"/>
            <a:r>
              <a:rPr lang="en-US" b="1" dirty="0">
                <a:latin typeface="Segoe UI" panose="020B0502040204020203" pitchFamily="34" charset="0"/>
                <a:cs typeface="Segoe UI" panose="020B0502040204020203" pitchFamily="34" charset="0"/>
              </a:rPr>
              <a:t>2021 Opportunity Themes</a:t>
            </a:r>
          </a:p>
        </p:txBody>
      </p:sp>
      <p:sp>
        <p:nvSpPr>
          <p:cNvPr id="7" name="Rectangle 6"/>
          <p:cNvSpPr/>
          <p:nvPr/>
        </p:nvSpPr>
        <p:spPr>
          <a:xfrm>
            <a:off x="533400" y="1464811"/>
            <a:ext cx="7904638" cy="4517968"/>
          </a:xfrm>
          <a:prstGeom prst="rect">
            <a:avLst/>
          </a:prstGeom>
        </p:spPr>
        <p:txBody>
          <a:bodyPr wrap="square">
            <a:spAutoFit/>
          </a:bodyPr>
          <a:lstStyle/>
          <a:p>
            <a:pPr marR="0" lvl="0">
              <a:lnSpc>
                <a:spcPct val="115000"/>
              </a:lnSpc>
              <a:spcBef>
                <a:spcPts val="0"/>
              </a:spcBef>
              <a:spcAft>
                <a:spcPts val="1000"/>
              </a:spcAft>
            </a:pPr>
            <a:r>
              <a:rPr lang="en-US" sz="1600" dirty="0">
                <a:latin typeface="Segoe UI" panose="020B0502040204020203" pitchFamily="34" charset="0"/>
                <a:ea typeface="Calibri" panose="020F0502020204030204" pitchFamily="34" charset="0"/>
                <a:cs typeface="Times New Roman" panose="02020603050405020304" pitchFamily="18" charset="0"/>
              </a:rPr>
              <a:t>Doing well/keep doing what you are doing (50 comments) </a:t>
            </a:r>
          </a:p>
          <a:p>
            <a:pPr>
              <a:lnSpc>
                <a:spcPct val="115000"/>
              </a:lnSpc>
              <a:spcAft>
                <a:spcPts val="1000"/>
              </a:spcAft>
            </a:pPr>
            <a:r>
              <a:rPr lang="en-US" sz="1400" i="1" dirty="0">
                <a:effectLst/>
                <a:latin typeface="Segoe UI" panose="020B0502040204020203" pitchFamily="34" charset="0"/>
                <a:ea typeface="Calibri" panose="020F0502020204030204" pitchFamily="34" charset="0"/>
                <a:cs typeface="Segoe UI" panose="020B0502040204020203" pitchFamily="34" charset="0"/>
              </a:rPr>
              <a:t>There doesn't need to be any changes. I can do my taxes easily on here and it has helped me learn how to do my taxes.</a:t>
            </a:r>
            <a:endParaRPr lang="en-US" sz="1400" dirty="0">
              <a:effectLst/>
              <a:latin typeface="Segoe UI" panose="020B0502040204020203" pitchFamily="34" charset="0"/>
              <a:ea typeface="Calibri" panose="020F0502020204030204" pitchFamily="34" charset="0"/>
              <a:cs typeface="Segoe UI" panose="020B0502040204020203" pitchFamily="34" charset="0"/>
            </a:endParaRPr>
          </a:p>
          <a:p>
            <a:pPr>
              <a:lnSpc>
                <a:spcPct val="115000"/>
              </a:lnSpc>
              <a:spcAft>
                <a:spcPts val="1000"/>
              </a:spcAft>
            </a:pPr>
            <a:endParaRPr lang="en-US" sz="1200" i="1" dirty="0">
              <a:latin typeface="Segoe UI" panose="020B0502040204020203" pitchFamily="34" charset="0"/>
              <a:ea typeface="Calibri" panose="020F0502020204030204" pitchFamily="34" charset="0"/>
              <a:cs typeface="Times New Roman" panose="02020603050405020304" pitchFamily="18" charset="0"/>
            </a:endParaRPr>
          </a:p>
          <a:p>
            <a:pPr lvl="0"/>
            <a:r>
              <a:rPr lang="en-US" sz="1600" dirty="0">
                <a:latin typeface="Segoe UI" panose="020B0502040204020203" pitchFamily="34" charset="0"/>
                <a:ea typeface="Calibri" panose="020F0502020204030204" pitchFamily="34" charset="0"/>
                <a:cs typeface="Times New Roman" panose="02020603050405020304" pitchFamily="18" charset="0"/>
              </a:rPr>
              <a:t>Improving My DOR (33 comments)</a:t>
            </a:r>
          </a:p>
          <a:p>
            <a:endParaRPr lang="en-US" sz="1200" i="1" dirty="0">
              <a:latin typeface="Segoe UI" panose="020B0502040204020203" pitchFamily="34" charset="0"/>
              <a:ea typeface="Calibri" panose="020F0502020204030204" pitchFamily="34" charset="0"/>
              <a:cs typeface="Times New Roman" panose="02020603050405020304" pitchFamily="18" charset="0"/>
            </a:endParaRPr>
          </a:p>
          <a:p>
            <a:r>
              <a:rPr lang="en-US" sz="1400" i="1" dirty="0">
                <a:latin typeface="Segoe UI" panose="020B0502040204020203" pitchFamily="34" charset="0"/>
                <a:ea typeface="Calibri" panose="020F0502020204030204" pitchFamily="34" charset="0"/>
              </a:rPr>
              <a:t>I'm not really happy with this "additional" step to sign into my SAW account.  Having to have an additional step, sending a code before logging in is a pain!</a:t>
            </a:r>
          </a:p>
          <a:p>
            <a:endParaRPr lang="en-US" sz="1400" i="1" dirty="0">
              <a:latin typeface="Segoe UI" panose="020B0502040204020203" pitchFamily="34" charset="0"/>
              <a:ea typeface="Calibri" panose="020F0502020204030204" pitchFamily="34" charset="0"/>
            </a:endParaRPr>
          </a:p>
          <a:p>
            <a:endParaRPr lang="en-US" sz="1400" i="1" dirty="0">
              <a:latin typeface="Segoe UI" panose="020B0502040204020203" pitchFamily="34" charset="0"/>
              <a:ea typeface="Calibri" panose="020F0502020204030204" pitchFamily="34" charset="0"/>
            </a:endParaRPr>
          </a:p>
          <a:p>
            <a:pPr marR="0">
              <a:lnSpc>
                <a:spcPct val="115000"/>
              </a:lnSpc>
              <a:spcBef>
                <a:spcPts val="0"/>
              </a:spcBef>
              <a:spcAft>
                <a:spcPts val="1000"/>
              </a:spcAft>
            </a:pPr>
            <a:r>
              <a:rPr lang="en-US" sz="1600" dirty="0">
                <a:latin typeface="Segoe UI" panose="020B0502040204020203" pitchFamily="34" charset="0"/>
                <a:ea typeface="Calibri" panose="020F0502020204030204" pitchFamily="34" charset="0"/>
                <a:cs typeface="Times New Roman" panose="02020603050405020304" pitchFamily="18" charset="0"/>
              </a:rPr>
              <a:t>Training and additional help (19 comments)</a:t>
            </a:r>
          </a:p>
          <a:p>
            <a:pPr marR="0">
              <a:lnSpc>
                <a:spcPct val="115000"/>
              </a:lnSpc>
              <a:spcBef>
                <a:spcPts val="0"/>
              </a:spcBef>
              <a:spcAft>
                <a:spcPts val="1000"/>
              </a:spcAft>
            </a:pPr>
            <a:r>
              <a:rPr lang="en-US" sz="1400" i="1" dirty="0">
                <a:effectLst/>
                <a:latin typeface="Segoe UI" panose="020B0502040204020203" pitchFamily="34" charset="0"/>
                <a:ea typeface="Calibri" panose="020F0502020204030204" pitchFamily="34" charset="0"/>
                <a:cs typeface="Times New Roman" panose="02020603050405020304" pitchFamily="18" charset="0"/>
              </a:rPr>
              <a:t>Consider design improvements for filing the annual taxes. Could be more like </a:t>
            </a:r>
            <a:r>
              <a:rPr lang="en-US" sz="1400" i="1" dirty="0">
                <a:latin typeface="Segoe UI" panose="020B0502040204020203" pitchFamily="34" charset="0"/>
                <a:ea typeface="Calibri" panose="020F0502020204030204" pitchFamily="34" charset="0"/>
                <a:cs typeface="Times New Roman" panose="02020603050405020304" pitchFamily="18" charset="0"/>
              </a:rPr>
              <a:t>T</a:t>
            </a:r>
            <a:r>
              <a:rPr lang="en-US" sz="1400" i="1" dirty="0">
                <a:effectLst/>
                <a:latin typeface="Segoe UI" panose="020B0502040204020203" pitchFamily="34" charset="0"/>
                <a:ea typeface="Calibri" panose="020F0502020204030204" pitchFamily="34" charset="0"/>
                <a:cs typeface="Times New Roman" panose="02020603050405020304" pitchFamily="18" charset="0"/>
              </a:rPr>
              <a:t>urbo-tax where you fill out one simple question at a time and get suggestions for help.</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sz="1400" i="1" dirty="0">
              <a:latin typeface="Segoe UI" panose="020B0502040204020203" pitchFamily="34" charset="0"/>
              <a:ea typeface="Calibri" panose="020F0502020204030204" pitchFamily="34" charset="0"/>
            </a:endParaRPr>
          </a:p>
          <a:p>
            <a:endParaRPr lang="en-US" sz="1400" i="1" dirty="0">
              <a:latin typeface="Segoe UI" panose="020B0502040204020203"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endParaRPr lang="en-US" dirty="0">
              <a:latin typeface="Segoe UI" panose="020B0502040204020203"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444267" y="1039575"/>
            <a:ext cx="1712118"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Answer rate 42%</a:t>
            </a:r>
          </a:p>
        </p:txBody>
      </p:sp>
      <p:sp>
        <p:nvSpPr>
          <p:cNvPr id="9" name="Rectangle 8"/>
          <p:cNvSpPr/>
          <p:nvPr/>
        </p:nvSpPr>
        <p:spPr>
          <a:xfrm>
            <a:off x="32478" y="1318103"/>
            <a:ext cx="823579" cy="584775"/>
          </a:xfrm>
          <a:prstGeom prst="rect">
            <a:avLst/>
          </a:prstGeom>
          <a:noFill/>
        </p:spPr>
        <p:txBody>
          <a:bodyPr wrap="square" lIns="91440" tIns="45720" rIns="91440" bIns="45720">
            <a:spAutoFit/>
          </a:bodyPr>
          <a:lstStyle/>
          <a:p>
            <a:pPr algn="ctr"/>
            <a:r>
              <a:rPr lang="en-US" sz="3200" b="1" i="1" cap="none" spc="0" dirty="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1</a:t>
            </a:r>
          </a:p>
        </p:txBody>
      </p:sp>
      <p:sp>
        <p:nvSpPr>
          <p:cNvPr id="10" name="Rectangle 9"/>
          <p:cNvSpPr/>
          <p:nvPr/>
        </p:nvSpPr>
        <p:spPr>
          <a:xfrm>
            <a:off x="25400" y="2628832"/>
            <a:ext cx="823579" cy="584775"/>
          </a:xfrm>
          <a:prstGeom prst="rect">
            <a:avLst/>
          </a:prstGeom>
          <a:noFill/>
        </p:spPr>
        <p:txBody>
          <a:bodyPr wrap="square" lIns="91440" tIns="45720" rIns="91440" bIns="45720">
            <a:spAutoFit/>
          </a:bodyPr>
          <a:lstStyle/>
          <a:p>
            <a:pPr algn="ctr"/>
            <a:r>
              <a:rPr lang="en-US" sz="3200" b="1" i="1" dirty="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2</a:t>
            </a:r>
            <a:endParaRPr lang="en-US" sz="3200" b="1" i="1" cap="none" spc="0" dirty="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endParaRPr>
          </a:p>
        </p:txBody>
      </p:sp>
      <p:sp>
        <p:nvSpPr>
          <p:cNvPr id="11" name="Rectangle 10"/>
          <p:cNvSpPr/>
          <p:nvPr/>
        </p:nvSpPr>
        <p:spPr>
          <a:xfrm>
            <a:off x="25399" y="3939561"/>
            <a:ext cx="823579" cy="584775"/>
          </a:xfrm>
          <a:prstGeom prst="rect">
            <a:avLst/>
          </a:prstGeom>
          <a:noFill/>
        </p:spPr>
        <p:txBody>
          <a:bodyPr wrap="square" lIns="91440" tIns="45720" rIns="91440" bIns="45720">
            <a:spAutoFit/>
          </a:bodyPr>
          <a:lstStyle/>
          <a:p>
            <a:pPr algn="ctr"/>
            <a:r>
              <a:rPr lang="en-US" sz="3200" b="1" i="1" dirty="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3</a:t>
            </a:r>
            <a:endParaRPr lang="en-US" sz="3200" b="1" i="1" cap="none" spc="0" dirty="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74469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estion slide.png"/>
          <p:cNvPicPr>
            <a:picLocks noGrp="1" noChangeAspect="1"/>
          </p:cNvPicPr>
          <p:nvPr>
            <p:ph idx="1"/>
          </p:nvPr>
        </p:nvPicPr>
        <p:blipFill>
          <a:blip r:embed="rId2" cstate="print"/>
          <a:stretch>
            <a:fillRect/>
          </a:stretch>
        </p:blipFill>
        <p:spPr>
          <a:xfrm>
            <a:off x="0" y="391881"/>
            <a:ext cx="9143999" cy="6858000"/>
          </a:xfrm>
        </p:spPr>
      </p:pic>
      <p:sp>
        <p:nvSpPr>
          <p:cNvPr id="2" name="Slide Number Placeholder 1"/>
          <p:cNvSpPr>
            <a:spLocks noGrp="1"/>
          </p:cNvSpPr>
          <p:nvPr>
            <p:ph type="sldNum" sz="quarter" idx="12"/>
          </p:nvPr>
        </p:nvSpPr>
        <p:spPr/>
        <p:txBody>
          <a:bodyPr/>
          <a:lstStyle/>
          <a:p>
            <a:fld id="{9D515F0A-23BA-4FD6-9B05-ED7D67B84540}" type="slidenum">
              <a:rPr lang="en-US" smtClean="0"/>
              <a:pPr/>
              <a:t>16</a:t>
            </a:fld>
            <a:endParaRPr lang="en-US" dirty="0"/>
          </a:p>
        </p:txBody>
      </p:sp>
      <p:sp>
        <p:nvSpPr>
          <p:cNvPr id="3" name="Title 2"/>
          <p:cNvSpPr>
            <a:spLocks noGrp="1"/>
          </p:cNvSpPr>
          <p:nvPr>
            <p:ph type="title"/>
          </p:nvPr>
        </p:nvSpPr>
        <p:spPr/>
        <p:txBody>
          <a:bodyPr/>
          <a:lstStyle/>
          <a:p>
            <a:r>
              <a:rPr lang="en-US" dirty="0"/>
              <a:t>Questions?</a:t>
            </a:r>
          </a:p>
        </p:txBody>
      </p:sp>
      <p:pic>
        <p:nvPicPr>
          <p:cNvPr id="6" name="Picture 5" descr="1024 Template A top bar.png"/>
          <p:cNvPicPr>
            <a:picLocks noChangeAspect="1"/>
          </p:cNvPicPr>
          <p:nvPr/>
        </p:nvPicPr>
        <p:blipFill>
          <a:blip r:embed="rId3" cstate="print"/>
          <a:stretch>
            <a:fillRect/>
          </a:stretch>
        </p:blipFill>
        <p:spPr>
          <a:xfrm>
            <a:off x="0" y="0"/>
            <a:ext cx="9144000" cy="12432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515F0A-23BA-4FD6-9B05-ED7D67B84540}" type="slidenum">
              <a:rPr lang="en-US" smtClean="0"/>
              <a:pPr/>
              <a:t>2</a:t>
            </a:fld>
            <a:endParaRPr lang="en-US" dirty="0"/>
          </a:p>
        </p:txBody>
      </p:sp>
      <p:sp>
        <p:nvSpPr>
          <p:cNvPr id="3" name="Title 2"/>
          <p:cNvSpPr>
            <a:spLocks noGrp="1"/>
          </p:cNvSpPr>
          <p:nvPr>
            <p:ph type="title"/>
          </p:nvPr>
        </p:nvSpPr>
        <p:spPr>
          <a:xfrm>
            <a:off x="152400" y="685800"/>
            <a:ext cx="7101221" cy="413375"/>
          </a:xfrm>
        </p:spPr>
        <p:txBody>
          <a:bodyPr/>
          <a:lstStyle/>
          <a:p>
            <a:pPr marL="457200"/>
            <a:r>
              <a:rPr lang="en-US" sz="1800" b="1" dirty="0">
                <a:solidFill>
                  <a:schemeClr val="tx1"/>
                </a:solidFill>
                <a:latin typeface="Segoe UI" panose="020B0502040204020203" pitchFamily="34" charset="0"/>
                <a:ea typeface="+mn-ea"/>
                <a:cs typeface="Segoe UI" panose="020B0502040204020203" pitchFamily="34" charset="0"/>
              </a:rPr>
              <a:t>Survey profile</a:t>
            </a:r>
          </a:p>
        </p:txBody>
      </p:sp>
      <p:sp>
        <p:nvSpPr>
          <p:cNvPr id="4" name="Rectangle 3"/>
          <p:cNvSpPr/>
          <p:nvPr/>
        </p:nvSpPr>
        <p:spPr>
          <a:xfrm>
            <a:off x="7620000" y="4572000"/>
            <a:ext cx="76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3190" y="1363781"/>
            <a:ext cx="8559332" cy="4939814"/>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      Response rate declined </a:t>
            </a:r>
            <a:r>
              <a:rPr lang="en-US" b="1" dirty="0">
                <a:latin typeface="Segoe UI" panose="020B0502040204020203" pitchFamily="34" charset="0"/>
                <a:cs typeface="Segoe UI" panose="020B0502040204020203" pitchFamily="34" charset="0"/>
              </a:rPr>
              <a:t>5.68</a:t>
            </a:r>
            <a:r>
              <a:rPr lang="en-US" dirty="0">
                <a:latin typeface="Segoe UI" panose="020B0502040204020203" pitchFamily="34" charset="0"/>
                <a:cs typeface="Segoe UI" panose="020B0502040204020203" pitchFamily="34" charset="0"/>
              </a:rPr>
              <a:t> percentage points from 7.9% last year to 2.2%</a:t>
            </a:r>
          </a:p>
          <a:p>
            <a:r>
              <a:rPr lang="en-US" dirty="0">
                <a:latin typeface="Segoe UI" panose="020B0502040204020203" pitchFamily="34" charset="0"/>
                <a:cs typeface="Segoe UI" panose="020B0502040204020203" pitchFamily="34" charset="0"/>
              </a:rPr>
              <a:t>      Total number of responses 444 of 20,000 invitations</a:t>
            </a:r>
          </a:p>
          <a:p>
            <a:endParaRPr lang="en-US" dirty="0">
              <a:latin typeface="Segoe UI" panose="020B0502040204020203" pitchFamily="34" charset="0"/>
              <a:cs typeface="Segoe UI" panose="020B0502040204020203" pitchFamily="34" charset="0"/>
            </a:endParaRPr>
          </a:p>
          <a:p>
            <a:pPr marL="0" marR="0">
              <a:lnSpc>
                <a:spcPct val="115000"/>
              </a:lnSpc>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Criteria used for pulling the sample of taxpayers:</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803275" marR="0" lvl="0" indent="-342900">
              <a:lnSpc>
                <a:spcPct val="115000"/>
              </a:lnSpc>
              <a:spcBef>
                <a:spcPts val="0"/>
              </a:spcBef>
              <a:spcAft>
                <a:spcPts val="0"/>
              </a:spcAft>
              <a:buFont typeface="Symbol" panose="05050102010706020507" pitchFamily="18" charset="2"/>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Either a monthly, quarterly, or annual filing frequency.</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803275" marR="0" lvl="0" indent="-342900">
              <a:lnSpc>
                <a:spcPct val="115000"/>
              </a:lnSpc>
              <a:spcBef>
                <a:spcPts val="0"/>
              </a:spcBef>
              <a:spcAft>
                <a:spcPts val="0"/>
              </a:spcAft>
              <a:buFont typeface="Symbol" panose="05050102010706020507" pitchFamily="18" charset="2"/>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Tax accounts were open.</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803275" marR="0" lvl="0" indent="-342900">
              <a:lnSpc>
                <a:spcPct val="115000"/>
              </a:lnSpc>
              <a:spcBef>
                <a:spcPts val="0"/>
              </a:spcBef>
              <a:spcAft>
                <a:spcPts val="0"/>
              </a:spcAft>
              <a:buFont typeface="Symbol" panose="05050102010706020507" pitchFamily="18" charset="2"/>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Tax account type was excise.</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803275" marR="0" lvl="0" indent="-342900">
              <a:lnSpc>
                <a:spcPct val="115000"/>
              </a:lnSpc>
              <a:spcBef>
                <a:spcPts val="0"/>
              </a:spcBef>
              <a:spcAft>
                <a:spcPts val="0"/>
              </a:spcAft>
              <a:buFont typeface="Symbol" panose="05050102010706020507" pitchFamily="18" charset="2"/>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A return had been filed in the last 365 days.</a:t>
            </a:r>
          </a:p>
          <a:p>
            <a:pPr marL="460375" marR="0" lvl="0">
              <a:lnSpc>
                <a:spcPct val="115000"/>
              </a:lnSpc>
              <a:spcBef>
                <a:spcPts val="0"/>
              </a:spcBef>
              <a:spcAft>
                <a:spcPts val="0"/>
              </a:spcAft>
            </a:pPr>
            <a:endParaRPr lang="en-US" dirty="0">
              <a:latin typeface="Segoe UI" panose="020B0502040204020203"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dirty="0">
                <a:latin typeface="Segoe UI" panose="020B0502040204020203" pitchFamily="34" charset="0"/>
                <a:ea typeface="Calibri" panose="020F0502020204030204" pitchFamily="34" charset="0"/>
                <a:cs typeface="Times New Roman" panose="02020603050405020304" pitchFamily="18" charset="0"/>
              </a:rPr>
              <a:t>Four cohorts:</a:t>
            </a:r>
          </a:p>
          <a:p>
            <a:pPr marL="460375" marR="0" lvl="0">
              <a:lnSpc>
                <a:spcPct val="115000"/>
              </a:lnSpc>
              <a:spcBef>
                <a:spcPts val="0"/>
              </a:spcBef>
              <a:spcAft>
                <a:spcPts val="0"/>
              </a:spcAft>
            </a:pPr>
            <a:endParaRPr lang="en-US" sz="1800" dirty="0">
              <a:effectLst/>
              <a:latin typeface="Segoe UI" panose="020B0502040204020203" pitchFamily="34" charset="0"/>
              <a:ea typeface="Calibri" panose="020F0502020204030204" pitchFamily="34" charset="0"/>
              <a:cs typeface="Times New Roman" panose="02020603050405020304" pitchFamily="18" charset="0"/>
            </a:endParaRPr>
          </a:p>
          <a:p>
            <a:pPr marL="803275" marR="0" lvl="0" indent="-342900">
              <a:lnSpc>
                <a:spcPct val="115000"/>
              </a:lnSpc>
              <a:spcBef>
                <a:spcPts val="0"/>
              </a:spcBef>
              <a:spcAft>
                <a:spcPts val="0"/>
              </a:spcAft>
              <a:buFont typeface="Symbol" panose="05050102010706020507" pitchFamily="18" charset="2"/>
              <a:buChar char=""/>
            </a:pPr>
            <a:endParaRPr lang="en-US" dirty="0">
              <a:latin typeface="Segoe UI" panose="020B0502040204020203" pitchFamily="34" charset="0"/>
              <a:ea typeface="Calibri" panose="020F0502020204030204" pitchFamily="34" charset="0"/>
              <a:cs typeface="Times New Roman" panose="02020603050405020304" pitchFamily="18" charset="0"/>
            </a:endParaRPr>
          </a:p>
          <a:p>
            <a:pPr marL="803275" marR="0" lvl="0" indent="-342900">
              <a:lnSpc>
                <a:spcPct val="115000"/>
              </a:lnSpc>
              <a:spcBef>
                <a:spcPts val="0"/>
              </a:spcBef>
              <a:spcAft>
                <a:spcPts val="0"/>
              </a:spcAft>
              <a:buFont typeface="Symbol" panose="05050102010706020507" pitchFamily="18" charset="2"/>
              <a:buChar char=""/>
            </a:pP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p>
        </p:txBody>
      </p:sp>
      <p:sp>
        <p:nvSpPr>
          <p:cNvPr id="7" name="Isosceles Triangle 6"/>
          <p:cNvSpPr/>
          <p:nvPr/>
        </p:nvSpPr>
        <p:spPr>
          <a:xfrm rot="10800000">
            <a:off x="381000" y="1429897"/>
            <a:ext cx="197810" cy="19781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0800000">
            <a:off x="381000" y="1712406"/>
            <a:ext cx="197810" cy="19781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C32C3732-66DF-4932-B401-81BF1F828163}"/>
              </a:ext>
            </a:extLst>
          </p:cNvPr>
          <p:cNvGraphicFramePr>
            <a:graphicFrameLocks noGrp="1"/>
          </p:cNvGraphicFramePr>
          <p:nvPr>
            <p:extLst>
              <p:ext uri="{D42A27DB-BD31-4B8C-83A1-F6EECF244321}">
                <p14:modId xmlns:p14="http://schemas.microsoft.com/office/powerpoint/2010/main" val="669459501"/>
              </p:ext>
            </p:extLst>
          </p:nvPr>
        </p:nvGraphicFramePr>
        <p:xfrm>
          <a:off x="647700" y="4572000"/>
          <a:ext cx="7848600" cy="1108551"/>
        </p:xfrm>
        <a:graphic>
          <a:graphicData uri="http://schemas.openxmlformats.org/drawingml/2006/table">
            <a:tbl>
              <a:tblPr firstRow="1" firstCol="1" bandRow="1"/>
              <a:tblGrid>
                <a:gridCol w="2868093">
                  <a:extLst>
                    <a:ext uri="{9D8B030D-6E8A-4147-A177-3AD203B41FA5}">
                      <a16:colId xmlns:a16="http://schemas.microsoft.com/office/drawing/2014/main" val="383879485"/>
                    </a:ext>
                  </a:extLst>
                </a:gridCol>
                <a:gridCol w="2297151">
                  <a:extLst>
                    <a:ext uri="{9D8B030D-6E8A-4147-A177-3AD203B41FA5}">
                      <a16:colId xmlns:a16="http://schemas.microsoft.com/office/drawing/2014/main" val="1196874296"/>
                    </a:ext>
                  </a:extLst>
                </a:gridCol>
                <a:gridCol w="2683356">
                  <a:extLst>
                    <a:ext uri="{9D8B030D-6E8A-4147-A177-3AD203B41FA5}">
                      <a16:colId xmlns:a16="http://schemas.microsoft.com/office/drawing/2014/main" val="2398668284"/>
                    </a:ext>
                  </a:extLst>
                </a:gridCol>
              </a:tblGrid>
              <a:tr h="369517">
                <a:tc>
                  <a:txBody>
                    <a:bodyPr/>
                    <a:lstStyle/>
                    <a:p>
                      <a:pPr marL="0" marR="0" algn="r">
                        <a:lnSpc>
                          <a:spcPct val="115000"/>
                        </a:lnSpc>
                        <a:spcBef>
                          <a:spcPts val="0"/>
                        </a:spcBef>
                        <a:spcAft>
                          <a:spcPts val="0"/>
                        </a:spcAft>
                      </a:pPr>
                      <a:r>
                        <a:rPr lang="en-U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 business/account</a:t>
                      </a:r>
                      <a:endParaRPr lang="en-US"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 businesses/account</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935544"/>
                  </a:ext>
                </a:extLst>
              </a:tr>
              <a:tr h="369517">
                <a:tc>
                  <a:txBody>
                    <a:bodyPr/>
                    <a:lstStyle/>
                    <a:p>
                      <a:pPr marL="0" marR="0" algn="r">
                        <a:lnSpc>
                          <a:spcPct val="115000"/>
                        </a:lnSpc>
                        <a:spcBef>
                          <a:spcPts val="0"/>
                        </a:spcBef>
                        <a:spcAft>
                          <a:spcPts val="0"/>
                        </a:spcAft>
                      </a:pPr>
                      <a:r>
                        <a:rPr lang="en-US" sz="18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&lt;= Median Gross Income</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Group 1 Small (46%)</a:t>
                      </a:r>
                      <a:endParaRPr lang="en-US"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Group 2 Small (4%)</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061813"/>
                  </a:ext>
                </a:extLst>
              </a:tr>
              <a:tr h="369517">
                <a:tc>
                  <a:txBody>
                    <a:bodyPr/>
                    <a:lstStyle/>
                    <a:p>
                      <a:pPr marL="0" marR="0" algn="r">
                        <a:lnSpc>
                          <a:spcPct val="115000"/>
                        </a:lnSpc>
                        <a:spcBef>
                          <a:spcPts val="0"/>
                        </a:spcBef>
                        <a:spcAft>
                          <a:spcPts val="0"/>
                        </a:spcAft>
                      </a:pPr>
                      <a:r>
                        <a:rPr lang="en-US" sz="18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&gt; Median Gross Income</a:t>
                      </a:r>
                      <a:endParaRPr lang="en-US"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Group 1 Large (46%)</a:t>
                      </a:r>
                      <a:endParaRPr lang="en-US"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Group 2 Large (4%)</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246422"/>
                  </a:ext>
                </a:extLst>
              </a:tr>
            </a:tbl>
          </a:graphicData>
        </a:graphic>
      </p:graphicFrame>
    </p:spTree>
    <p:extLst>
      <p:ext uri="{BB962C8B-B14F-4D97-AF65-F5344CB8AC3E}">
        <p14:creationId xmlns:p14="http://schemas.microsoft.com/office/powerpoint/2010/main" val="156364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938E9E-5B55-4553-B9E4-173D80524DE6}"/>
              </a:ext>
            </a:extLst>
          </p:cNvPr>
          <p:cNvSpPr>
            <a:spLocks noGrp="1"/>
          </p:cNvSpPr>
          <p:nvPr>
            <p:ph type="sldNum" sz="quarter" idx="12"/>
          </p:nvPr>
        </p:nvSpPr>
        <p:spPr/>
        <p:txBody>
          <a:bodyPr/>
          <a:lstStyle/>
          <a:p>
            <a:fld id="{9D515F0A-23BA-4FD6-9B05-ED7D67B84540}" type="slidenum">
              <a:rPr lang="en-US" smtClean="0"/>
              <a:pPr/>
              <a:t>3</a:t>
            </a:fld>
            <a:endParaRPr lang="en-US" dirty="0"/>
          </a:p>
        </p:txBody>
      </p:sp>
      <p:sp>
        <p:nvSpPr>
          <p:cNvPr id="3" name="Title 2">
            <a:extLst>
              <a:ext uri="{FF2B5EF4-FFF2-40B4-BE49-F238E27FC236}">
                <a16:creationId xmlns:a16="http://schemas.microsoft.com/office/drawing/2014/main" id="{CAAB0056-AA6C-4F7E-9E28-85199571DEA1}"/>
              </a:ext>
            </a:extLst>
          </p:cNvPr>
          <p:cNvSpPr>
            <a:spLocks noGrp="1"/>
          </p:cNvSpPr>
          <p:nvPr>
            <p:ph type="title"/>
          </p:nvPr>
        </p:nvSpPr>
        <p:spPr>
          <a:xfrm>
            <a:off x="466724" y="609600"/>
            <a:ext cx="6515101" cy="544852"/>
          </a:xfrm>
        </p:spPr>
        <p:txBody>
          <a:bodyPr/>
          <a:lstStyle/>
          <a:p>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j-ea"/>
                <a:cs typeface="Segoe UI" panose="020B0502040204020203" pitchFamily="34" charset="0"/>
              </a:rPr>
              <a:t>Survey profile</a:t>
            </a:r>
            <a:endParaRPr lang="en-US" dirty="0"/>
          </a:p>
        </p:txBody>
      </p:sp>
      <p:sp>
        <p:nvSpPr>
          <p:cNvPr id="6" name="TextBox 5">
            <a:extLst>
              <a:ext uri="{FF2B5EF4-FFF2-40B4-BE49-F238E27FC236}">
                <a16:creationId xmlns:a16="http://schemas.microsoft.com/office/drawing/2014/main" id="{3BE1251B-5BC7-4B31-A1BB-ABFD2245E6D8}"/>
              </a:ext>
            </a:extLst>
          </p:cNvPr>
          <p:cNvSpPr txBox="1"/>
          <p:nvPr/>
        </p:nvSpPr>
        <p:spPr>
          <a:xfrm>
            <a:off x="466724" y="1295400"/>
            <a:ext cx="6162676" cy="4252446"/>
          </a:xfrm>
          <a:prstGeom prst="rect">
            <a:avLst/>
          </a:prstGeom>
          <a:noFill/>
        </p:spPr>
        <p:txBody>
          <a:bodyPr wrap="square">
            <a:spAutoFit/>
          </a:bodyPr>
          <a:lstStyle/>
          <a:p>
            <a:r>
              <a:rPr lang="en-US" dirty="0">
                <a:latin typeface="Segoe UI" panose="020B0502040204020203" pitchFamily="34" charset="0"/>
                <a:cs typeface="Segoe UI" panose="020B0502040204020203" pitchFamily="34" charset="0"/>
              </a:rPr>
              <a:t>2% responses from 5 countries:</a:t>
            </a:r>
          </a:p>
          <a:p>
            <a:pPr marL="803275" marR="0" lvl="0" indent="-342900">
              <a:lnSpc>
                <a:spcPct val="115000"/>
              </a:lnSpc>
              <a:spcBef>
                <a:spcPts val="0"/>
              </a:spcBef>
              <a:spcAft>
                <a:spcPts val="0"/>
              </a:spcAft>
              <a:buFont typeface="Symbol" panose="05050102010706020507" pitchFamily="18" charset="2"/>
              <a:buChar char=""/>
            </a:pPr>
            <a:r>
              <a:rPr lang="en-US" sz="1600" dirty="0">
                <a:effectLst/>
                <a:latin typeface="Segoe UI" panose="020B0502040204020203" pitchFamily="34" charset="0"/>
                <a:ea typeface="Calibri" panose="020F0502020204030204" pitchFamily="34" charset="0"/>
                <a:cs typeface="Times New Roman" panose="02020603050405020304" pitchFamily="18" charset="0"/>
              </a:rPr>
              <a:t>Canada (4)</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p>
            <a:pPr marL="803275" marR="0" lvl="0" indent="-342900">
              <a:lnSpc>
                <a:spcPct val="115000"/>
              </a:lnSpc>
              <a:spcBef>
                <a:spcPts val="0"/>
              </a:spcBef>
              <a:spcAft>
                <a:spcPts val="0"/>
              </a:spcAft>
              <a:buFont typeface="Symbol" panose="05050102010706020507" pitchFamily="18" charset="2"/>
              <a:buChar char=""/>
            </a:pPr>
            <a:r>
              <a:rPr lang="en-US" sz="1600" dirty="0">
                <a:effectLst/>
                <a:latin typeface="Segoe UI" panose="020B0502040204020203" pitchFamily="34" charset="0"/>
                <a:ea typeface="Calibri" panose="020F0502020204030204" pitchFamily="34" charset="0"/>
                <a:cs typeface="Times New Roman" panose="02020603050405020304" pitchFamily="18" charset="0"/>
              </a:rPr>
              <a:t>Mexico (2)</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p>
            <a:pPr marL="803275" marR="0" lvl="0" indent="-342900">
              <a:lnSpc>
                <a:spcPct val="115000"/>
              </a:lnSpc>
              <a:spcBef>
                <a:spcPts val="0"/>
              </a:spcBef>
              <a:spcAft>
                <a:spcPts val="0"/>
              </a:spcAft>
              <a:buFont typeface="Symbol" panose="05050102010706020507" pitchFamily="18" charset="2"/>
              <a:buChar char=""/>
            </a:pPr>
            <a:r>
              <a:rPr lang="en-US" sz="1600" dirty="0">
                <a:effectLst/>
                <a:latin typeface="Segoe UI" panose="020B0502040204020203" pitchFamily="34" charset="0"/>
                <a:ea typeface="Calibri" panose="020F0502020204030204" pitchFamily="34" charset="0"/>
                <a:cs typeface="Times New Roman" panose="02020603050405020304" pitchFamily="18" charset="0"/>
              </a:rPr>
              <a:t>Thailand (1)</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p>
            <a:pPr marL="803275" marR="0" lvl="0" indent="-342900">
              <a:lnSpc>
                <a:spcPct val="115000"/>
              </a:lnSpc>
              <a:spcBef>
                <a:spcPts val="0"/>
              </a:spcBef>
              <a:spcAft>
                <a:spcPts val="0"/>
              </a:spcAft>
              <a:buFont typeface="Symbol" panose="05050102010706020507" pitchFamily="18" charset="2"/>
              <a:buChar char=""/>
            </a:pPr>
            <a:r>
              <a:rPr lang="en-US" sz="1600" dirty="0">
                <a:effectLst/>
                <a:latin typeface="Segoe UI" panose="020B0502040204020203" pitchFamily="34" charset="0"/>
                <a:ea typeface="Calibri" panose="020F0502020204030204" pitchFamily="34" charset="0"/>
                <a:cs typeface="Times New Roman" panose="02020603050405020304" pitchFamily="18" charset="0"/>
              </a:rPr>
              <a:t>Bermuda (1)</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p>
            <a:pPr marL="803275" marR="0" lvl="0" indent="-342900">
              <a:lnSpc>
                <a:spcPct val="115000"/>
              </a:lnSpc>
              <a:spcBef>
                <a:spcPts val="0"/>
              </a:spcBef>
              <a:spcAft>
                <a:spcPts val="1000"/>
              </a:spcAft>
              <a:buFont typeface="Symbol" panose="05050102010706020507" pitchFamily="18" charset="2"/>
              <a:buChar char=""/>
            </a:pPr>
            <a:r>
              <a:rPr lang="en-US" sz="1600" dirty="0">
                <a:effectLst/>
                <a:latin typeface="Segoe UI" panose="020B0502040204020203" pitchFamily="34" charset="0"/>
                <a:ea typeface="Calibri" panose="020F0502020204030204" pitchFamily="34" charset="0"/>
                <a:cs typeface="Times New Roman" panose="02020603050405020304" pitchFamily="18" charset="0"/>
              </a:rPr>
              <a:t>Belarus (1)</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98% responses from 18 states.</a:t>
            </a:r>
          </a:p>
          <a:p>
            <a:endParaRPr lang="en-US"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The top three states are:</a:t>
            </a:r>
          </a:p>
          <a:p>
            <a:pPr marL="800100" lvl="1" indent="-342900">
              <a:buFont typeface="+mj-lt"/>
              <a:buAutoNum type="arabicPeriod"/>
            </a:pPr>
            <a:r>
              <a:rPr lang="en-US" sz="1600" dirty="0">
                <a:latin typeface="Segoe UI" panose="020B0502040204020203" pitchFamily="34" charset="0"/>
                <a:cs typeface="Segoe UI" panose="020B0502040204020203" pitchFamily="34" charset="0"/>
              </a:rPr>
              <a:t>Washington (84.7%)</a:t>
            </a:r>
          </a:p>
          <a:p>
            <a:pPr marL="800100" lvl="1" indent="-342900">
              <a:buFont typeface="+mj-lt"/>
              <a:buAutoNum type="arabicPeriod"/>
            </a:pPr>
            <a:r>
              <a:rPr lang="en-US" sz="1600" dirty="0">
                <a:latin typeface="Segoe UI" panose="020B0502040204020203" pitchFamily="34" charset="0"/>
                <a:cs typeface="Segoe UI" panose="020B0502040204020203" pitchFamily="34" charset="0"/>
              </a:rPr>
              <a:t>Oregon (5.6%)</a:t>
            </a:r>
          </a:p>
          <a:p>
            <a:pPr marL="800100" lvl="1" indent="-342900">
              <a:buFont typeface="+mj-lt"/>
              <a:buAutoNum type="arabicPeriod"/>
            </a:pPr>
            <a:r>
              <a:rPr lang="en-US" sz="1600" dirty="0">
                <a:latin typeface="Segoe UI" panose="020B0502040204020203" pitchFamily="34" charset="0"/>
                <a:cs typeface="Segoe UI" panose="020B0502040204020203" pitchFamily="34" charset="0"/>
              </a:rPr>
              <a:t>California (2.8%)</a:t>
            </a:r>
          </a:p>
          <a:p>
            <a:pPr marL="800100" lvl="1" indent="-342900">
              <a:buFont typeface="+mj-lt"/>
              <a:buAutoNum type="arabicPeriod"/>
            </a:pPr>
            <a:endParaRPr lang="en-US" sz="1600" dirty="0">
              <a:latin typeface="Segoe UI" panose="020B0502040204020203" pitchFamily="34" charset="0"/>
              <a:cs typeface="Segoe UI" panose="020B0502040204020203" pitchFamily="34" charset="0"/>
            </a:endParaRPr>
          </a:p>
          <a:p>
            <a:pPr marL="0" lvl="1"/>
            <a:r>
              <a:rPr lang="en-US" sz="1800" dirty="0">
                <a:effectLst/>
                <a:latin typeface="Segoe UI" panose="020B0502040204020203" pitchFamily="34" charset="0"/>
                <a:ea typeface="Calibri" panose="020F0502020204030204" pitchFamily="34" charset="0"/>
              </a:rPr>
              <a:t>In Washington, responses came from 80 locations.</a:t>
            </a:r>
            <a:endParaRPr lang="en-US" dirty="0"/>
          </a:p>
        </p:txBody>
      </p:sp>
      <p:pic>
        <p:nvPicPr>
          <p:cNvPr id="7" name="Picture 6" descr="Map&#10;&#10;Description automatically generated">
            <a:extLst>
              <a:ext uri="{FF2B5EF4-FFF2-40B4-BE49-F238E27FC236}">
                <a16:creationId xmlns:a16="http://schemas.microsoft.com/office/drawing/2014/main" id="{A0972B1B-D921-4D06-880F-A4EDBFE27300}"/>
              </a:ext>
            </a:extLst>
          </p:cNvPr>
          <p:cNvPicPr>
            <a:picLocks noChangeAspect="1"/>
          </p:cNvPicPr>
          <p:nvPr/>
        </p:nvPicPr>
        <p:blipFill>
          <a:blip r:embed="rId3"/>
          <a:stretch>
            <a:fillRect/>
          </a:stretch>
        </p:blipFill>
        <p:spPr>
          <a:xfrm>
            <a:off x="4079392" y="1752600"/>
            <a:ext cx="4846010" cy="3204269"/>
          </a:xfrm>
          <a:prstGeom prst="rect">
            <a:avLst/>
          </a:prstGeom>
        </p:spPr>
      </p:pic>
    </p:spTree>
    <p:extLst>
      <p:ext uri="{BB962C8B-B14F-4D97-AF65-F5344CB8AC3E}">
        <p14:creationId xmlns:p14="http://schemas.microsoft.com/office/powerpoint/2010/main" val="251725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515F0A-23BA-4FD6-9B05-ED7D67B84540}" type="slidenum">
              <a:rPr lang="en-US" smtClean="0"/>
              <a:pPr/>
              <a:t>4</a:t>
            </a:fld>
            <a:endParaRPr lang="en-US" dirty="0"/>
          </a:p>
        </p:txBody>
      </p:sp>
      <p:sp>
        <p:nvSpPr>
          <p:cNvPr id="3" name="Title 2"/>
          <p:cNvSpPr>
            <a:spLocks noGrp="1"/>
          </p:cNvSpPr>
          <p:nvPr>
            <p:ph type="title"/>
          </p:nvPr>
        </p:nvSpPr>
        <p:spPr>
          <a:xfrm>
            <a:off x="-14621" y="783716"/>
            <a:ext cx="7101221" cy="413375"/>
          </a:xfrm>
        </p:spPr>
        <p:txBody>
          <a:bodyPr/>
          <a:lstStyle/>
          <a:p>
            <a:pPr marL="457200"/>
            <a:r>
              <a:rPr lang="en-US" sz="1800" dirty="0">
                <a:solidFill>
                  <a:srgbClr val="000000">
                    <a:alpha val="100000"/>
                  </a:srgbClr>
                </a:solidFill>
                <a:latin typeface="Segoe UI" panose="020B0502040204020203" pitchFamily="34" charset="0"/>
                <a:cs typeface="Segoe UI" panose="020B0502040204020203" pitchFamily="34" charset="0"/>
              </a:rPr>
              <a:t>How would you describe yourself or your business?</a:t>
            </a:r>
            <a:endParaRPr lang="en-US" sz="1800" dirty="0">
              <a:latin typeface="Segoe UI" panose="020B0502040204020203" pitchFamily="34" charset="0"/>
              <a:cs typeface="Segoe UI" panose="020B0502040204020203" pitchFamily="34" charset="0"/>
            </a:endParaRPr>
          </a:p>
        </p:txBody>
      </p:sp>
      <p:sp>
        <p:nvSpPr>
          <p:cNvPr id="4" name="Rectangle 3"/>
          <p:cNvSpPr/>
          <p:nvPr/>
        </p:nvSpPr>
        <p:spPr>
          <a:xfrm>
            <a:off x="7848600" y="4800600"/>
            <a:ext cx="76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10863" y="5782023"/>
            <a:ext cx="914400" cy="30777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+1.3</a:t>
            </a:r>
          </a:p>
        </p:txBody>
      </p:sp>
      <p:sp>
        <p:nvSpPr>
          <p:cNvPr id="12" name="TextBox 11"/>
          <p:cNvSpPr txBox="1"/>
          <p:nvPr/>
        </p:nvSpPr>
        <p:spPr>
          <a:xfrm>
            <a:off x="4021352" y="5797340"/>
            <a:ext cx="914400" cy="30777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+0.2</a:t>
            </a:r>
          </a:p>
        </p:txBody>
      </p:sp>
      <p:sp>
        <p:nvSpPr>
          <p:cNvPr id="13" name="TextBox 12"/>
          <p:cNvSpPr txBox="1"/>
          <p:nvPr/>
        </p:nvSpPr>
        <p:spPr>
          <a:xfrm>
            <a:off x="7467600" y="5766634"/>
            <a:ext cx="914400" cy="30777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-0.6</a:t>
            </a:r>
          </a:p>
        </p:txBody>
      </p:sp>
      <p:grpSp>
        <p:nvGrpSpPr>
          <p:cNvPr id="21" name="Group 20"/>
          <p:cNvGrpSpPr/>
          <p:nvPr/>
        </p:nvGrpSpPr>
        <p:grpSpPr>
          <a:xfrm>
            <a:off x="5485223" y="5857541"/>
            <a:ext cx="375137" cy="170192"/>
            <a:chOff x="5486400" y="5805488"/>
            <a:chExt cx="375137" cy="170192"/>
          </a:xfrm>
        </p:grpSpPr>
        <p:sp>
          <p:nvSpPr>
            <p:cNvPr id="15" name="Isosceles Triangle 14"/>
            <p:cNvSpPr/>
            <p:nvPr/>
          </p:nvSpPr>
          <p:spPr>
            <a:xfrm rot="16200000">
              <a:off x="5477504" y="5814384"/>
              <a:ext cx="170192" cy="152400"/>
            </a:xfrm>
            <a:prstGeom prst="triangl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5400000">
              <a:off x="5700241" y="5814384"/>
              <a:ext cx="170192" cy="152400"/>
            </a:xfrm>
            <a:prstGeom prst="triangl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5822166" y="5773359"/>
            <a:ext cx="914400" cy="30777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+0.1</a:t>
            </a:r>
          </a:p>
        </p:txBody>
      </p:sp>
      <p:sp>
        <p:nvSpPr>
          <p:cNvPr id="9" name="TextBox 8"/>
          <p:cNvSpPr txBox="1"/>
          <p:nvPr/>
        </p:nvSpPr>
        <p:spPr>
          <a:xfrm>
            <a:off x="650300" y="5785834"/>
            <a:ext cx="914400" cy="307777"/>
          </a:xfrm>
          <a:prstGeom prst="rect">
            <a:avLst/>
          </a:prstGeom>
          <a:noFill/>
        </p:spPr>
        <p:txBody>
          <a:bodyPr wrap="square" rtlCol="0">
            <a:spAutoFit/>
          </a:bodyPr>
          <a:lstStyle/>
          <a:p>
            <a:r>
              <a:rPr lang="en-US" sz="1400" i="1" dirty="0">
                <a:solidFill>
                  <a:schemeClr val="tx1">
                    <a:lumMod val="65000"/>
                    <a:lumOff val="35000"/>
                  </a:schemeClr>
                </a:solidFill>
              </a:rPr>
              <a:t>2021</a:t>
            </a:r>
          </a:p>
        </p:txBody>
      </p:sp>
      <p:sp>
        <p:nvSpPr>
          <p:cNvPr id="14" name="TextBox 13"/>
          <p:cNvSpPr txBox="1"/>
          <p:nvPr/>
        </p:nvSpPr>
        <p:spPr>
          <a:xfrm>
            <a:off x="0" y="515996"/>
            <a:ext cx="4953000" cy="369332"/>
          </a:xfrm>
          <a:prstGeom prst="rect">
            <a:avLst/>
          </a:prstGeom>
          <a:noFill/>
        </p:spPr>
        <p:txBody>
          <a:bodyPr wrap="square" rtlCol="0">
            <a:spAutoFit/>
          </a:bodyPr>
          <a:lstStyle/>
          <a:p>
            <a:pPr marL="457200"/>
            <a:r>
              <a:rPr lang="en-US" b="1" dirty="0">
                <a:latin typeface="Segoe UI" panose="020B0502040204020203" pitchFamily="34" charset="0"/>
                <a:cs typeface="Segoe UI" panose="020B0502040204020203" pitchFamily="34" charset="0"/>
              </a:rPr>
              <a:t>Respondent perception</a:t>
            </a:r>
          </a:p>
        </p:txBody>
      </p:sp>
      <p:grpSp>
        <p:nvGrpSpPr>
          <p:cNvPr id="22" name="Group 21"/>
          <p:cNvGrpSpPr/>
          <p:nvPr/>
        </p:nvGrpSpPr>
        <p:grpSpPr>
          <a:xfrm>
            <a:off x="3663463" y="5866134"/>
            <a:ext cx="375137" cy="170192"/>
            <a:chOff x="5486400" y="5805488"/>
            <a:chExt cx="375137" cy="170192"/>
          </a:xfrm>
        </p:grpSpPr>
        <p:sp>
          <p:nvSpPr>
            <p:cNvPr id="23" name="Isosceles Triangle 22"/>
            <p:cNvSpPr/>
            <p:nvPr/>
          </p:nvSpPr>
          <p:spPr>
            <a:xfrm rot="16200000">
              <a:off x="5477504" y="5814384"/>
              <a:ext cx="170192" cy="152400"/>
            </a:xfrm>
            <a:prstGeom prst="triangl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5400000">
              <a:off x="5700241" y="5814384"/>
              <a:ext cx="170192" cy="152400"/>
            </a:xfrm>
            <a:prstGeom prst="triangl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A8BDC5CF-747C-4214-B461-79917ED8E646}"/>
              </a:ext>
            </a:extLst>
          </p:cNvPr>
          <p:cNvPicPr>
            <a:picLocks noChangeAspect="1"/>
          </p:cNvPicPr>
          <p:nvPr/>
        </p:nvPicPr>
        <p:blipFill>
          <a:blip r:embed="rId3"/>
          <a:stretch>
            <a:fillRect/>
          </a:stretch>
        </p:blipFill>
        <p:spPr>
          <a:xfrm>
            <a:off x="329066" y="1668607"/>
            <a:ext cx="8485868" cy="3792989"/>
          </a:xfrm>
          <a:prstGeom prst="rect">
            <a:avLst/>
          </a:prstGeom>
        </p:spPr>
      </p:pic>
      <p:grpSp>
        <p:nvGrpSpPr>
          <p:cNvPr id="29" name="Group 28">
            <a:extLst>
              <a:ext uri="{FF2B5EF4-FFF2-40B4-BE49-F238E27FC236}">
                <a16:creationId xmlns:a16="http://schemas.microsoft.com/office/drawing/2014/main" id="{0A844F96-9886-4020-AE9A-F0ACE41EF373}"/>
              </a:ext>
            </a:extLst>
          </p:cNvPr>
          <p:cNvGrpSpPr/>
          <p:nvPr/>
        </p:nvGrpSpPr>
        <p:grpSpPr>
          <a:xfrm>
            <a:off x="7078778" y="5842151"/>
            <a:ext cx="375137" cy="170192"/>
            <a:chOff x="5486400" y="5805488"/>
            <a:chExt cx="375137" cy="170192"/>
          </a:xfrm>
        </p:grpSpPr>
        <p:sp>
          <p:nvSpPr>
            <p:cNvPr id="30" name="Isosceles Triangle 29">
              <a:extLst>
                <a:ext uri="{FF2B5EF4-FFF2-40B4-BE49-F238E27FC236}">
                  <a16:creationId xmlns:a16="http://schemas.microsoft.com/office/drawing/2014/main" id="{268BBF37-043E-4E3A-9D80-3E09D8BBDB29}"/>
                </a:ext>
              </a:extLst>
            </p:cNvPr>
            <p:cNvSpPr/>
            <p:nvPr/>
          </p:nvSpPr>
          <p:spPr>
            <a:xfrm rot="16200000">
              <a:off x="5477504" y="5814384"/>
              <a:ext cx="170192" cy="152400"/>
            </a:xfrm>
            <a:prstGeom prst="triangl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46643FB5-72D9-457A-AF36-140C008B71F3}"/>
                </a:ext>
              </a:extLst>
            </p:cNvPr>
            <p:cNvSpPr/>
            <p:nvPr/>
          </p:nvSpPr>
          <p:spPr>
            <a:xfrm rot="5400000">
              <a:off x="5700241" y="5814384"/>
              <a:ext cx="170192" cy="152400"/>
            </a:xfrm>
            <a:prstGeom prst="triangl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Isosceles Triangle 27">
            <a:extLst>
              <a:ext uri="{FF2B5EF4-FFF2-40B4-BE49-F238E27FC236}">
                <a16:creationId xmlns:a16="http://schemas.microsoft.com/office/drawing/2014/main" id="{94DCD499-89A4-437C-849A-1294D424A450}"/>
              </a:ext>
            </a:extLst>
          </p:cNvPr>
          <p:cNvSpPr>
            <a:spLocks noChangeAspect="1"/>
          </p:cNvSpPr>
          <p:nvPr/>
        </p:nvSpPr>
        <p:spPr>
          <a:xfrm>
            <a:off x="1783677" y="5857540"/>
            <a:ext cx="182880" cy="182880"/>
          </a:xfrm>
          <a:prstGeom prst="triangle">
            <a:avLst>
              <a:gd name="adj" fmla="val 46000"/>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24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515F0A-23BA-4FD6-9B05-ED7D67B84540}" type="slidenum">
              <a:rPr lang="en-US" smtClean="0"/>
              <a:pPr/>
              <a:t>5</a:t>
            </a:fld>
            <a:endParaRPr lang="en-US" dirty="0"/>
          </a:p>
        </p:txBody>
      </p:sp>
      <p:sp>
        <p:nvSpPr>
          <p:cNvPr id="8" name="Isosceles Triangle 7"/>
          <p:cNvSpPr>
            <a:spLocks noChangeAspect="1"/>
          </p:cNvSpPr>
          <p:nvPr/>
        </p:nvSpPr>
        <p:spPr>
          <a:xfrm>
            <a:off x="4422574" y="5828955"/>
            <a:ext cx="182880" cy="182880"/>
          </a:xfrm>
          <a:prstGeom prst="triangle">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a:spLocks noChangeAspect="1"/>
          </p:cNvSpPr>
          <p:nvPr/>
        </p:nvSpPr>
        <p:spPr>
          <a:xfrm rot="10800000">
            <a:off x="6379459" y="5828955"/>
            <a:ext cx="182880" cy="18288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67940" y="5735730"/>
            <a:ext cx="914400" cy="338554"/>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-0.8</a:t>
            </a:r>
          </a:p>
        </p:txBody>
      </p:sp>
      <p:sp>
        <p:nvSpPr>
          <p:cNvPr id="11" name="TextBox 10"/>
          <p:cNvSpPr txBox="1"/>
          <p:nvPr/>
        </p:nvSpPr>
        <p:spPr>
          <a:xfrm>
            <a:off x="4641674" y="5735730"/>
            <a:ext cx="914400" cy="338554"/>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3.9</a:t>
            </a:r>
          </a:p>
        </p:txBody>
      </p:sp>
      <p:sp>
        <p:nvSpPr>
          <p:cNvPr id="12" name="TextBox 11"/>
          <p:cNvSpPr txBox="1"/>
          <p:nvPr/>
        </p:nvSpPr>
        <p:spPr>
          <a:xfrm>
            <a:off x="6562339" y="5735730"/>
            <a:ext cx="914400" cy="338554"/>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3.2</a:t>
            </a:r>
          </a:p>
        </p:txBody>
      </p:sp>
      <p:sp>
        <p:nvSpPr>
          <p:cNvPr id="20" name="TextBox 19"/>
          <p:cNvSpPr txBox="1"/>
          <p:nvPr/>
        </p:nvSpPr>
        <p:spPr>
          <a:xfrm>
            <a:off x="770287" y="5766507"/>
            <a:ext cx="914400" cy="307777"/>
          </a:xfrm>
          <a:prstGeom prst="rect">
            <a:avLst/>
          </a:prstGeom>
          <a:noFill/>
        </p:spPr>
        <p:txBody>
          <a:bodyPr wrap="square" rtlCol="0">
            <a:spAutoFit/>
          </a:bodyPr>
          <a:lstStyle/>
          <a:p>
            <a:r>
              <a:rPr lang="en-US" sz="1400" i="1" dirty="0">
                <a:solidFill>
                  <a:schemeClr val="tx1">
                    <a:lumMod val="65000"/>
                    <a:lumOff val="35000"/>
                  </a:schemeClr>
                </a:solidFill>
              </a:rPr>
              <a:t>2021</a:t>
            </a:r>
          </a:p>
        </p:txBody>
      </p:sp>
      <p:sp>
        <p:nvSpPr>
          <p:cNvPr id="29" name="Title 2"/>
          <p:cNvSpPr txBox="1">
            <a:spLocks/>
          </p:cNvSpPr>
          <p:nvPr/>
        </p:nvSpPr>
        <p:spPr>
          <a:xfrm>
            <a:off x="-14621" y="783716"/>
            <a:ext cx="7101221" cy="413375"/>
          </a:xfrm>
          <a:prstGeom prst="rect">
            <a:avLst/>
          </a:prstGeom>
        </p:spPr>
        <p:txBody>
          <a:bodyPr vert="horz" anchor="t">
            <a:noAutofit/>
            <a:scene3d>
              <a:camera prst="orthographicFront"/>
              <a:lightRig rig="soft" dir="t"/>
            </a:scene3d>
            <a:sp3d prstMaterial="softEdge"/>
          </a:bodyPr>
          <a:lstStyle>
            <a:lvl1pPr algn="l" rtl="0" eaLnBrk="1" latinLnBrk="0" hangingPunct="1">
              <a:spcBef>
                <a:spcPct val="0"/>
              </a:spcBef>
              <a:buNone/>
              <a:defRPr kumimoji="0" sz="3000" b="0" kern="1200">
                <a:solidFill>
                  <a:schemeClr val="tx1">
                    <a:lumMod val="85000"/>
                    <a:lumOff val="15000"/>
                  </a:schemeClr>
                </a:solidFill>
                <a:effectLst/>
                <a:latin typeface="Gill Sans MT" pitchFamily="34" charset="0"/>
                <a:ea typeface="+mj-ea"/>
                <a:cs typeface="Arial" pitchFamily="34" charset="0"/>
              </a:defRPr>
            </a:lvl1pPr>
            <a:extLst/>
          </a:lstStyle>
          <a:p>
            <a:pPr marL="457200"/>
            <a:r>
              <a:rPr lang="en-US" sz="1800" dirty="0">
                <a:solidFill>
                  <a:srgbClr val="000000">
                    <a:alpha val="100000"/>
                  </a:srgbClr>
                </a:solidFill>
                <a:latin typeface="Segoe UI" panose="020B0502040204020203" pitchFamily="34" charset="0"/>
                <a:cs typeface="Segoe UI" panose="020B0502040204020203" pitchFamily="34" charset="0"/>
              </a:rPr>
              <a:t>How satisfied were you after your last experience with us?</a:t>
            </a:r>
            <a:endParaRPr lang="en-US" sz="1800" dirty="0">
              <a:latin typeface="Segoe UI" panose="020B0502040204020203" pitchFamily="34" charset="0"/>
              <a:cs typeface="Segoe UI" panose="020B0502040204020203" pitchFamily="34" charset="0"/>
            </a:endParaRPr>
          </a:p>
        </p:txBody>
      </p:sp>
      <p:sp>
        <p:nvSpPr>
          <p:cNvPr id="30" name="TextBox 29"/>
          <p:cNvSpPr txBox="1"/>
          <p:nvPr/>
        </p:nvSpPr>
        <p:spPr>
          <a:xfrm>
            <a:off x="0" y="515996"/>
            <a:ext cx="4953000" cy="369332"/>
          </a:xfrm>
          <a:prstGeom prst="rect">
            <a:avLst/>
          </a:prstGeom>
          <a:noFill/>
        </p:spPr>
        <p:txBody>
          <a:bodyPr wrap="square" rtlCol="0">
            <a:spAutoFit/>
          </a:bodyPr>
          <a:lstStyle/>
          <a:p>
            <a:pPr marL="457200"/>
            <a:r>
              <a:rPr lang="en-US" b="1" dirty="0">
                <a:latin typeface="Segoe UI" panose="020B0502040204020203" pitchFamily="34" charset="0"/>
                <a:cs typeface="Segoe UI" panose="020B0502040204020203" pitchFamily="34" charset="0"/>
              </a:rPr>
              <a:t>4-year trend </a:t>
            </a:r>
          </a:p>
        </p:txBody>
      </p:sp>
      <p:pic>
        <p:nvPicPr>
          <p:cNvPr id="3" name="Picture 2">
            <a:extLst>
              <a:ext uri="{FF2B5EF4-FFF2-40B4-BE49-F238E27FC236}">
                <a16:creationId xmlns:a16="http://schemas.microsoft.com/office/drawing/2014/main" id="{D4A3DC5B-B912-40B4-B187-9CCAFEBC801E}"/>
              </a:ext>
            </a:extLst>
          </p:cNvPr>
          <p:cNvPicPr>
            <a:picLocks noChangeAspect="1"/>
          </p:cNvPicPr>
          <p:nvPr/>
        </p:nvPicPr>
        <p:blipFill>
          <a:blip r:embed="rId3"/>
          <a:stretch>
            <a:fillRect/>
          </a:stretch>
        </p:blipFill>
        <p:spPr>
          <a:xfrm>
            <a:off x="756578" y="1485268"/>
            <a:ext cx="7735341" cy="3887464"/>
          </a:xfrm>
          <a:prstGeom prst="rect">
            <a:avLst/>
          </a:prstGeom>
        </p:spPr>
      </p:pic>
      <p:cxnSp>
        <p:nvCxnSpPr>
          <p:cNvPr id="18" name="Straight Connector 17"/>
          <p:cNvCxnSpPr>
            <a:cxnSpLocks/>
          </p:cNvCxnSpPr>
          <p:nvPr/>
        </p:nvCxnSpPr>
        <p:spPr>
          <a:xfrm flipV="1">
            <a:off x="7315200" y="1435720"/>
            <a:ext cx="0" cy="3103966"/>
          </a:xfrm>
          <a:prstGeom prst="line">
            <a:avLst/>
          </a:prstGeom>
          <a:ln w="19050">
            <a:solidFill>
              <a:srgbClr val="9BBB59"/>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34200" y="4539686"/>
            <a:ext cx="1371600" cy="230832"/>
          </a:xfrm>
          <a:prstGeom prst="rect">
            <a:avLst/>
          </a:prstGeom>
          <a:noFill/>
        </p:spPr>
        <p:txBody>
          <a:bodyPr wrap="square" rtlCol="0">
            <a:spAutoFit/>
          </a:bodyPr>
          <a:lstStyle/>
          <a:p>
            <a:r>
              <a:rPr lang="en-US" sz="900" b="1" dirty="0">
                <a:solidFill>
                  <a:srgbClr val="77933C"/>
                </a:solidFill>
                <a:latin typeface="Segoe UI" panose="020B0502040204020203" pitchFamily="34" charset="0"/>
                <a:cs typeface="Segoe UI" panose="020B0502040204020203" pitchFamily="34" charset="0"/>
              </a:rPr>
              <a:t>AVG 86.7</a:t>
            </a:r>
          </a:p>
        </p:txBody>
      </p:sp>
      <p:grpSp>
        <p:nvGrpSpPr>
          <p:cNvPr id="15" name="Group 14">
            <a:extLst>
              <a:ext uri="{FF2B5EF4-FFF2-40B4-BE49-F238E27FC236}">
                <a16:creationId xmlns:a16="http://schemas.microsoft.com/office/drawing/2014/main" id="{386378B4-4706-4265-9258-E1300853B900}"/>
              </a:ext>
            </a:extLst>
          </p:cNvPr>
          <p:cNvGrpSpPr/>
          <p:nvPr/>
        </p:nvGrpSpPr>
        <p:grpSpPr>
          <a:xfrm>
            <a:off x="2209530" y="5835299"/>
            <a:ext cx="375137" cy="170192"/>
            <a:chOff x="5486400" y="5805488"/>
            <a:chExt cx="375137" cy="170192"/>
          </a:xfrm>
        </p:grpSpPr>
        <p:sp>
          <p:nvSpPr>
            <p:cNvPr id="16" name="Isosceles Triangle 15">
              <a:extLst>
                <a:ext uri="{FF2B5EF4-FFF2-40B4-BE49-F238E27FC236}">
                  <a16:creationId xmlns:a16="http://schemas.microsoft.com/office/drawing/2014/main" id="{0119FBE1-EC4B-4CA4-8572-41C764DF801B}"/>
                </a:ext>
              </a:extLst>
            </p:cNvPr>
            <p:cNvSpPr/>
            <p:nvPr/>
          </p:nvSpPr>
          <p:spPr>
            <a:xfrm rot="16200000">
              <a:off x="5477504" y="5814384"/>
              <a:ext cx="170192" cy="152400"/>
            </a:xfrm>
            <a:prstGeom prst="triangl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032B385-E882-43B6-AC1F-8873B3516CFC}"/>
                </a:ext>
              </a:extLst>
            </p:cNvPr>
            <p:cNvSpPr/>
            <p:nvPr/>
          </p:nvSpPr>
          <p:spPr>
            <a:xfrm rot="5400000">
              <a:off x="5700241" y="5814384"/>
              <a:ext cx="170192" cy="152400"/>
            </a:xfrm>
            <a:prstGeom prst="triangl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1403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515F0A-23BA-4FD6-9B05-ED7D67B84540}" type="slidenum">
              <a:rPr lang="en-US" smtClean="0"/>
              <a:pPr/>
              <a:t>6</a:t>
            </a:fld>
            <a:endParaRPr lang="en-US" dirty="0"/>
          </a:p>
        </p:txBody>
      </p:sp>
      <p:sp>
        <p:nvSpPr>
          <p:cNvPr id="5" name="Title 2"/>
          <p:cNvSpPr txBox="1">
            <a:spLocks/>
          </p:cNvSpPr>
          <p:nvPr/>
        </p:nvSpPr>
        <p:spPr>
          <a:xfrm>
            <a:off x="-14621" y="958225"/>
            <a:ext cx="9082421" cy="413375"/>
          </a:xfrm>
          <a:prstGeom prst="rect">
            <a:avLst/>
          </a:prstGeom>
        </p:spPr>
        <p:txBody>
          <a:bodyPr vert="horz" anchor="t">
            <a:noAutofit/>
            <a:scene3d>
              <a:camera prst="orthographicFront"/>
              <a:lightRig rig="soft" dir="t"/>
            </a:scene3d>
            <a:sp3d prstMaterial="softEdge"/>
          </a:bodyPr>
          <a:lstStyle>
            <a:lvl1pPr algn="l" rtl="0" eaLnBrk="1" latinLnBrk="0" hangingPunct="1">
              <a:spcBef>
                <a:spcPct val="0"/>
              </a:spcBef>
              <a:buNone/>
              <a:defRPr kumimoji="0" sz="3000" b="0" kern="1200">
                <a:solidFill>
                  <a:schemeClr val="tx1">
                    <a:lumMod val="85000"/>
                    <a:lumOff val="15000"/>
                  </a:schemeClr>
                </a:solidFill>
                <a:effectLst/>
                <a:latin typeface="Gill Sans MT" pitchFamily="34" charset="0"/>
                <a:ea typeface="+mj-ea"/>
                <a:cs typeface="Arial" pitchFamily="34" charset="0"/>
              </a:defRPr>
            </a:lvl1pPr>
            <a:extLst/>
          </a:lstStyle>
          <a:p>
            <a:pPr marL="457200"/>
            <a:r>
              <a:rPr lang="en-US" sz="1800" dirty="0">
                <a:solidFill>
                  <a:srgbClr val="000000">
                    <a:alpha val="100000"/>
                  </a:srgbClr>
                </a:solidFill>
                <a:latin typeface="Calibri"/>
              </a:rPr>
              <a:t>How satisfied are you with the overall quality of service you receive from DOR?</a:t>
            </a:r>
            <a:br>
              <a:rPr lang="en-US" sz="1800" dirty="0">
                <a:solidFill>
                  <a:srgbClr val="000000">
                    <a:alpha val="100000"/>
                  </a:srgbClr>
                </a:solidFill>
                <a:latin typeface="Calibri"/>
              </a:rPr>
            </a:br>
            <a:endParaRPr lang="en-US" sz="1800" dirty="0">
              <a:latin typeface="Segoe UI" panose="020B0502040204020203" pitchFamily="34" charset="0"/>
              <a:cs typeface="Segoe UI" panose="020B0502040204020203" pitchFamily="34" charset="0"/>
            </a:endParaRPr>
          </a:p>
        </p:txBody>
      </p:sp>
      <p:sp>
        <p:nvSpPr>
          <p:cNvPr id="6" name="TextBox 5"/>
          <p:cNvSpPr txBox="1"/>
          <p:nvPr/>
        </p:nvSpPr>
        <p:spPr>
          <a:xfrm>
            <a:off x="0" y="697468"/>
            <a:ext cx="4953000" cy="369332"/>
          </a:xfrm>
          <a:prstGeom prst="rect">
            <a:avLst/>
          </a:prstGeom>
          <a:noFill/>
        </p:spPr>
        <p:txBody>
          <a:bodyPr wrap="square" rtlCol="0">
            <a:spAutoFit/>
          </a:bodyPr>
          <a:lstStyle/>
          <a:p>
            <a:pPr marL="457200"/>
            <a:r>
              <a:rPr lang="en-US" b="1" dirty="0">
                <a:latin typeface="Segoe UI" panose="020B0502040204020203" pitchFamily="34" charset="0"/>
                <a:cs typeface="Segoe UI" panose="020B0502040204020203" pitchFamily="34" charset="0"/>
              </a:rPr>
              <a:t>6-year trend</a:t>
            </a:r>
          </a:p>
        </p:txBody>
      </p:sp>
      <p:sp>
        <p:nvSpPr>
          <p:cNvPr id="12" name="TextBox 11"/>
          <p:cNvSpPr txBox="1"/>
          <p:nvPr/>
        </p:nvSpPr>
        <p:spPr>
          <a:xfrm>
            <a:off x="3048000" y="5761274"/>
            <a:ext cx="914400" cy="338554"/>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-1.8</a:t>
            </a:r>
          </a:p>
        </p:txBody>
      </p:sp>
      <p:sp>
        <p:nvSpPr>
          <p:cNvPr id="14" name="TextBox 13"/>
          <p:cNvSpPr txBox="1"/>
          <p:nvPr/>
        </p:nvSpPr>
        <p:spPr>
          <a:xfrm>
            <a:off x="1828800" y="5761275"/>
            <a:ext cx="914400" cy="338554"/>
          </a:xfrm>
          <a:prstGeom prst="rect">
            <a:avLst/>
          </a:prstGeom>
          <a:noFill/>
        </p:spPr>
        <p:txBody>
          <a:bodyPr wrap="square" rtlCol="0">
            <a:spAutoFit/>
          </a:bodyPr>
          <a:lstStyle/>
          <a:p>
            <a:r>
              <a:rPr lang="en-US" sz="1600" i="1" dirty="0">
                <a:solidFill>
                  <a:schemeClr val="tx1">
                    <a:lumMod val="65000"/>
                    <a:lumOff val="35000"/>
                  </a:schemeClr>
                </a:solidFill>
                <a:latin typeface="Segoe UI" panose="020B0502040204020203" pitchFamily="34" charset="0"/>
                <a:cs typeface="Segoe UI" panose="020B0502040204020203" pitchFamily="34" charset="0"/>
              </a:rPr>
              <a:t>2021</a:t>
            </a:r>
            <a:endParaRPr lang="en-US" sz="1200" i="1" dirty="0">
              <a:solidFill>
                <a:schemeClr val="tx1">
                  <a:lumMod val="65000"/>
                  <a:lumOff val="35000"/>
                </a:schemeClr>
              </a:solidFill>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4B183928-EEB6-496F-A3C3-9C275961472B}"/>
              </a:ext>
            </a:extLst>
          </p:cNvPr>
          <p:cNvPicPr>
            <a:picLocks noChangeAspect="1"/>
          </p:cNvPicPr>
          <p:nvPr/>
        </p:nvPicPr>
        <p:blipFill>
          <a:blip r:embed="rId3"/>
          <a:stretch>
            <a:fillRect/>
          </a:stretch>
        </p:blipFill>
        <p:spPr>
          <a:xfrm>
            <a:off x="1104900" y="1620143"/>
            <a:ext cx="6934200" cy="3892588"/>
          </a:xfrm>
          <a:prstGeom prst="rect">
            <a:avLst/>
          </a:prstGeom>
        </p:spPr>
      </p:pic>
      <p:cxnSp>
        <p:nvCxnSpPr>
          <p:cNvPr id="22" name="Straight Connector 21"/>
          <p:cNvCxnSpPr/>
          <p:nvPr/>
        </p:nvCxnSpPr>
        <p:spPr>
          <a:xfrm>
            <a:off x="2146174" y="1981200"/>
            <a:ext cx="5613651" cy="0"/>
          </a:xfrm>
          <a:prstGeom prst="line">
            <a:avLst/>
          </a:prstGeom>
          <a:ln w="19050">
            <a:solidFill>
              <a:srgbClr val="9BBB59"/>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029807" y="1865784"/>
            <a:ext cx="1371600" cy="230832"/>
          </a:xfrm>
          <a:prstGeom prst="rect">
            <a:avLst/>
          </a:prstGeom>
          <a:noFill/>
        </p:spPr>
        <p:txBody>
          <a:bodyPr wrap="square" rtlCol="0">
            <a:spAutoFit/>
          </a:bodyPr>
          <a:lstStyle/>
          <a:p>
            <a:r>
              <a:rPr lang="en-US" sz="900" b="1" dirty="0">
                <a:solidFill>
                  <a:srgbClr val="77933C"/>
                </a:solidFill>
                <a:latin typeface="Segoe UI" panose="020B0502040204020203" pitchFamily="34" charset="0"/>
                <a:cs typeface="Segoe UI" panose="020B0502040204020203" pitchFamily="34" charset="0"/>
              </a:rPr>
              <a:t>AVG 94.0</a:t>
            </a:r>
          </a:p>
        </p:txBody>
      </p:sp>
      <p:sp>
        <p:nvSpPr>
          <p:cNvPr id="27" name="Isosceles Triangle 26">
            <a:extLst>
              <a:ext uri="{FF2B5EF4-FFF2-40B4-BE49-F238E27FC236}">
                <a16:creationId xmlns:a16="http://schemas.microsoft.com/office/drawing/2014/main" id="{4EE33A0A-FFE1-486F-B31C-8342A93DE3B6}"/>
              </a:ext>
            </a:extLst>
          </p:cNvPr>
          <p:cNvSpPr>
            <a:spLocks noChangeAspect="1"/>
          </p:cNvSpPr>
          <p:nvPr/>
        </p:nvSpPr>
        <p:spPr>
          <a:xfrm rot="10800000">
            <a:off x="2865120" y="5839111"/>
            <a:ext cx="182880" cy="1828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45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23573" y="5620581"/>
            <a:ext cx="91440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1.5</a:t>
            </a:r>
          </a:p>
        </p:txBody>
      </p:sp>
      <p:sp>
        <p:nvSpPr>
          <p:cNvPr id="2" name="Slide Number Placeholder 1"/>
          <p:cNvSpPr>
            <a:spLocks noGrp="1"/>
          </p:cNvSpPr>
          <p:nvPr>
            <p:ph type="sldNum" sz="quarter" idx="12"/>
          </p:nvPr>
        </p:nvSpPr>
        <p:spPr/>
        <p:txBody>
          <a:bodyPr/>
          <a:lstStyle/>
          <a:p>
            <a:fld id="{9D515F0A-23BA-4FD6-9B05-ED7D67B84540}" type="slidenum">
              <a:rPr lang="en-US" smtClean="0"/>
              <a:pPr/>
              <a:t>7</a:t>
            </a:fld>
            <a:endParaRPr lang="en-US" dirty="0"/>
          </a:p>
        </p:txBody>
      </p:sp>
      <p:sp>
        <p:nvSpPr>
          <p:cNvPr id="7" name="Title 2"/>
          <p:cNvSpPr txBox="1">
            <a:spLocks/>
          </p:cNvSpPr>
          <p:nvPr/>
        </p:nvSpPr>
        <p:spPr>
          <a:xfrm>
            <a:off x="-14621" y="783716"/>
            <a:ext cx="7101221" cy="413375"/>
          </a:xfrm>
          <a:prstGeom prst="rect">
            <a:avLst/>
          </a:prstGeom>
        </p:spPr>
        <p:txBody>
          <a:bodyPr vert="horz" anchor="t">
            <a:noAutofit/>
            <a:scene3d>
              <a:camera prst="orthographicFront"/>
              <a:lightRig rig="soft" dir="t"/>
            </a:scene3d>
            <a:sp3d prstMaterial="softEdge"/>
          </a:bodyPr>
          <a:lstStyle>
            <a:lvl1pPr algn="l" rtl="0" eaLnBrk="1" latinLnBrk="0" hangingPunct="1">
              <a:spcBef>
                <a:spcPct val="0"/>
              </a:spcBef>
              <a:buNone/>
              <a:defRPr kumimoji="0" sz="3000" b="0" kern="1200">
                <a:solidFill>
                  <a:schemeClr val="tx1">
                    <a:lumMod val="85000"/>
                    <a:lumOff val="15000"/>
                  </a:schemeClr>
                </a:solidFill>
                <a:effectLst/>
                <a:latin typeface="Gill Sans MT" pitchFamily="34" charset="0"/>
                <a:ea typeface="+mj-ea"/>
                <a:cs typeface="Arial" pitchFamily="34" charset="0"/>
              </a:defRPr>
            </a:lvl1pPr>
            <a:extLst/>
          </a:lstStyle>
          <a:p>
            <a:pPr marL="457200"/>
            <a:r>
              <a:rPr lang="en-US" sz="1800" dirty="0">
                <a:solidFill>
                  <a:srgbClr val="000000">
                    <a:alpha val="100000"/>
                  </a:srgbClr>
                </a:solidFill>
                <a:latin typeface="Calibri"/>
              </a:rPr>
              <a:t>How do you prefer to interact with the Department of Revenue?</a:t>
            </a:r>
          </a:p>
          <a:p>
            <a:pPr marL="457200"/>
            <a:r>
              <a:rPr lang="en-US" sz="1800" dirty="0">
                <a:solidFill>
                  <a:srgbClr val="000000">
                    <a:alpha val="100000"/>
                  </a:srgbClr>
                </a:solidFill>
                <a:latin typeface="Calibri"/>
              </a:rPr>
              <a:t>(choose all that apply)</a:t>
            </a:r>
            <a:endParaRPr lang="en-US" sz="1800" dirty="0">
              <a:latin typeface="Segoe UI" panose="020B0502040204020203" pitchFamily="34" charset="0"/>
              <a:cs typeface="Segoe UI" panose="020B0502040204020203" pitchFamily="34" charset="0"/>
            </a:endParaRPr>
          </a:p>
        </p:txBody>
      </p:sp>
      <p:sp>
        <p:nvSpPr>
          <p:cNvPr id="8" name="TextBox 7"/>
          <p:cNvSpPr txBox="1"/>
          <p:nvPr/>
        </p:nvSpPr>
        <p:spPr>
          <a:xfrm>
            <a:off x="0" y="515996"/>
            <a:ext cx="4953000" cy="369332"/>
          </a:xfrm>
          <a:prstGeom prst="rect">
            <a:avLst/>
          </a:prstGeom>
          <a:noFill/>
        </p:spPr>
        <p:txBody>
          <a:bodyPr wrap="square" rtlCol="0">
            <a:spAutoFit/>
          </a:bodyPr>
          <a:lstStyle/>
          <a:p>
            <a:pPr marL="457200"/>
            <a:r>
              <a:rPr lang="en-US" b="1" dirty="0">
                <a:latin typeface="Segoe UI" panose="020B0502040204020203" pitchFamily="34" charset="0"/>
                <a:cs typeface="Segoe UI" panose="020B0502040204020203" pitchFamily="34" charset="0"/>
              </a:rPr>
              <a:t>4-year trend</a:t>
            </a:r>
          </a:p>
        </p:txBody>
      </p:sp>
      <p:sp>
        <p:nvSpPr>
          <p:cNvPr id="9" name="Isosceles Triangle 8"/>
          <p:cNvSpPr/>
          <p:nvPr/>
        </p:nvSpPr>
        <p:spPr>
          <a:xfrm>
            <a:off x="1537648" y="5663277"/>
            <a:ext cx="200773" cy="153648"/>
          </a:xfrm>
          <a:prstGeom prst="triangle">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64672" y="5613568"/>
            <a:ext cx="914400" cy="276999"/>
          </a:xfrm>
          <a:prstGeom prst="rect">
            <a:avLst/>
          </a:prstGeom>
          <a:noFill/>
        </p:spPr>
        <p:txBody>
          <a:bodyPr wrap="square" rtlCol="0">
            <a:spAutoFit/>
          </a:bodyPr>
          <a:lstStyle/>
          <a:p>
            <a:r>
              <a:rPr lang="en-US" sz="1200" i="1" dirty="0">
                <a:solidFill>
                  <a:schemeClr val="tx1">
                    <a:lumMod val="65000"/>
                    <a:lumOff val="35000"/>
                  </a:schemeClr>
                </a:solidFill>
              </a:rPr>
              <a:t>2021</a:t>
            </a:r>
          </a:p>
        </p:txBody>
      </p:sp>
      <p:sp>
        <p:nvSpPr>
          <p:cNvPr id="25" name="Isosceles Triangle 24"/>
          <p:cNvSpPr/>
          <p:nvPr/>
        </p:nvSpPr>
        <p:spPr>
          <a:xfrm>
            <a:off x="2694827" y="5668542"/>
            <a:ext cx="200773" cy="153648"/>
          </a:xfrm>
          <a:prstGeom prst="triangle">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7416901" y="5663277"/>
            <a:ext cx="200773" cy="153648"/>
          </a:xfrm>
          <a:prstGeom prst="triangle">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30" name="TextBox 29"/>
          <p:cNvSpPr txBox="1"/>
          <p:nvPr/>
        </p:nvSpPr>
        <p:spPr>
          <a:xfrm>
            <a:off x="2840905" y="5601601"/>
            <a:ext cx="91440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10.2</a:t>
            </a:r>
          </a:p>
        </p:txBody>
      </p:sp>
      <p:sp>
        <p:nvSpPr>
          <p:cNvPr id="31" name="TextBox 30"/>
          <p:cNvSpPr txBox="1"/>
          <p:nvPr/>
        </p:nvSpPr>
        <p:spPr>
          <a:xfrm>
            <a:off x="3951984" y="5605888"/>
            <a:ext cx="91440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7.6</a:t>
            </a:r>
          </a:p>
        </p:txBody>
      </p:sp>
      <p:sp>
        <p:nvSpPr>
          <p:cNvPr id="32" name="TextBox 31"/>
          <p:cNvSpPr txBox="1"/>
          <p:nvPr/>
        </p:nvSpPr>
        <p:spPr>
          <a:xfrm>
            <a:off x="5029200" y="5617202"/>
            <a:ext cx="91440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2.4</a:t>
            </a:r>
          </a:p>
        </p:txBody>
      </p:sp>
      <p:sp>
        <p:nvSpPr>
          <p:cNvPr id="33" name="TextBox 32"/>
          <p:cNvSpPr txBox="1"/>
          <p:nvPr/>
        </p:nvSpPr>
        <p:spPr>
          <a:xfrm>
            <a:off x="6400800" y="5617202"/>
            <a:ext cx="91440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0.5</a:t>
            </a:r>
          </a:p>
        </p:txBody>
      </p:sp>
      <p:sp>
        <p:nvSpPr>
          <p:cNvPr id="34" name="TextBox 33"/>
          <p:cNvSpPr txBox="1"/>
          <p:nvPr/>
        </p:nvSpPr>
        <p:spPr>
          <a:xfrm>
            <a:off x="7585046" y="5617202"/>
            <a:ext cx="91440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3.1</a:t>
            </a:r>
          </a:p>
        </p:txBody>
      </p:sp>
      <p:pic>
        <p:nvPicPr>
          <p:cNvPr id="3" name="Picture 2">
            <a:extLst>
              <a:ext uri="{FF2B5EF4-FFF2-40B4-BE49-F238E27FC236}">
                <a16:creationId xmlns:a16="http://schemas.microsoft.com/office/drawing/2014/main" id="{FEA04506-8E01-47E9-9BF7-F87BA19A2A99}"/>
              </a:ext>
            </a:extLst>
          </p:cNvPr>
          <p:cNvPicPr>
            <a:picLocks noChangeAspect="1"/>
          </p:cNvPicPr>
          <p:nvPr/>
        </p:nvPicPr>
        <p:blipFill>
          <a:blip r:embed="rId3"/>
          <a:stretch>
            <a:fillRect/>
          </a:stretch>
        </p:blipFill>
        <p:spPr>
          <a:xfrm>
            <a:off x="776296" y="1615767"/>
            <a:ext cx="7591407" cy="3735747"/>
          </a:xfrm>
          <a:prstGeom prst="rect">
            <a:avLst/>
          </a:prstGeom>
        </p:spPr>
      </p:pic>
      <p:sp>
        <p:nvSpPr>
          <p:cNvPr id="36" name="Isosceles Triangle 35">
            <a:extLst>
              <a:ext uri="{FF2B5EF4-FFF2-40B4-BE49-F238E27FC236}">
                <a16:creationId xmlns:a16="http://schemas.microsoft.com/office/drawing/2014/main" id="{701B98E8-FE6B-4288-B411-13911B4D0238}"/>
              </a:ext>
            </a:extLst>
          </p:cNvPr>
          <p:cNvSpPr/>
          <p:nvPr/>
        </p:nvSpPr>
        <p:spPr>
          <a:xfrm rot="10800000">
            <a:off x="3784496" y="5673986"/>
            <a:ext cx="200773" cy="153648"/>
          </a:xfrm>
          <a:prstGeom prst="triangl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B3B87DC2-80DA-40C3-AF4D-EDA78AB4C94A}"/>
              </a:ext>
            </a:extLst>
          </p:cNvPr>
          <p:cNvSpPr/>
          <p:nvPr/>
        </p:nvSpPr>
        <p:spPr>
          <a:xfrm rot="10800000">
            <a:off x="4870238" y="5663276"/>
            <a:ext cx="200773" cy="153648"/>
          </a:xfrm>
          <a:prstGeom prst="triangl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12742CBC-4F98-4DD8-88B2-C6BD9AD59E2B}"/>
              </a:ext>
            </a:extLst>
          </p:cNvPr>
          <p:cNvGrpSpPr/>
          <p:nvPr/>
        </p:nvGrpSpPr>
        <p:grpSpPr>
          <a:xfrm>
            <a:off x="5943600" y="5673986"/>
            <a:ext cx="375137" cy="170192"/>
            <a:chOff x="5486400" y="5805488"/>
            <a:chExt cx="375137" cy="170192"/>
          </a:xfrm>
        </p:grpSpPr>
        <p:sp>
          <p:nvSpPr>
            <p:cNvPr id="39" name="Isosceles Triangle 38">
              <a:extLst>
                <a:ext uri="{FF2B5EF4-FFF2-40B4-BE49-F238E27FC236}">
                  <a16:creationId xmlns:a16="http://schemas.microsoft.com/office/drawing/2014/main" id="{8F069F16-6E63-496F-8B00-1AEF201F54F8}"/>
                </a:ext>
              </a:extLst>
            </p:cNvPr>
            <p:cNvSpPr/>
            <p:nvPr/>
          </p:nvSpPr>
          <p:spPr>
            <a:xfrm rot="16200000">
              <a:off x="5477504" y="5814384"/>
              <a:ext cx="170192" cy="152400"/>
            </a:xfrm>
            <a:prstGeom prst="triangl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98BF8A79-400B-421C-961B-A8E7D0A42B6F}"/>
                </a:ext>
              </a:extLst>
            </p:cNvPr>
            <p:cNvSpPr/>
            <p:nvPr/>
          </p:nvSpPr>
          <p:spPr>
            <a:xfrm rot="5400000">
              <a:off x="5700241" y="5814384"/>
              <a:ext cx="170192" cy="152400"/>
            </a:xfrm>
            <a:prstGeom prst="triangl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303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515F0A-23BA-4FD6-9B05-ED7D67B84540}" type="slidenum">
              <a:rPr lang="en-US" smtClean="0"/>
              <a:pPr/>
              <a:t>8</a:t>
            </a:fld>
            <a:endParaRPr lang="en-US" dirty="0"/>
          </a:p>
        </p:txBody>
      </p:sp>
      <p:sp>
        <p:nvSpPr>
          <p:cNvPr id="7" name="Title 2"/>
          <p:cNvSpPr txBox="1">
            <a:spLocks/>
          </p:cNvSpPr>
          <p:nvPr/>
        </p:nvSpPr>
        <p:spPr>
          <a:xfrm>
            <a:off x="-14621" y="783716"/>
            <a:ext cx="9082421" cy="413375"/>
          </a:xfrm>
          <a:prstGeom prst="rect">
            <a:avLst/>
          </a:prstGeom>
        </p:spPr>
        <p:txBody>
          <a:bodyPr vert="horz" anchor="t">
            <a:noAutofit/>
            <a:scene3d>
              <a:camera prst="orthographicFront"/>
              <a:lightRig rig="soft" dir="t"/>
            </a:scene3d>
            <a:sp3d prstMaterial="softEdge"/>
          </a:bodyPr>
          <a:lstStyle>
            <a:lvl1pPr algn="l" rtl="0" eaLnBrk="1" latinLnBrk="0" hangingPunct="1">
              <a:spcBef>
                <a:spcPct val="0"/>
              </a:spcBef>
              <a:buNone/>
              <a:defRPr kumimoji="0" sz="3000" b="0" kern="1200">
                <a:solidFill>
                  <a:schemeClr val="tx1">
                    <a:lumMod val="85000"/>
                    <a:lumOff val="15000"/>
                  </a:schemeClr>
                </a:solidFill>
                <a:effectLst/>
                <a:latin typeface="Gill Sans MT" pitchFamily="34" charset="0"/>
                <a:ea typeface="+mj-ea"/>
                <a:cs typeface="Arial" pitchFamily="34" charset="0"/>
              </a:defRPr>
            </a:lvl1pPr>
            <a:extLst/>
          </a:lstStyle>
          <a:p>
            <a:pPr marL="457200"/>
            <a:r>
              <a:rPr lang="en-US" sz="1800" dirty="0">
                <a:solidFill>
                  <a:srgbClr val="000000">
                    <a:alpha val="100000"/>
                  </a:srgbClr>
                </a:solidFill>
                <a:latin typeface="Calibri"/>
              </a:rPr>
              <a:t>Did you contact our call center during the last year?</a:t>
            </a:r>
            <a:endParaRPr lang="en-US" sz="1800" dirty="0">
              <a:latin typeface="Segoe UI" panose="020B0502040204020203" pitchFamily="34" charset="0"/>
              <a:cs typeface="Segoe UI" panose="020B0502040204020203" pitchFamily="34" charset="0"/>
            </a:endParaRPr>
          </a:p>
        </p:txBody>
      </p:sp>
      <p:sp>
        <p:nvSpPr>
          <p:cNvPr id="8" name="TextBox 7"/>
          <p:cNvSpPr txBox="1"/>
          <p:nvPr/>
        </p:nvSpPr>
        <p:spPr>
          <a:xfrm>
            <a:off x="0" y="515996"/>
            <a:ext cx="4953000" cy="369332"/>
          </a:xfrm>
          <a:prstGeom prst="rect">
            <a:avLst/>
          </a:prstGeom>
          <a:noFill/>
        </p:spPr>
        <p:txBody>
          <a:bodyPr wrap="square" rtlCol="0">
            <a:spAutoFit/>
          </a:bodyPr>
          <a:lstStyle/>
          <a:p>
            <a:pPr marL="457200"/>
            <a:r>
              <a:rPr lang="en-US" b="1" dirty="0">
                <a:latin typeface="Segoe UI" panose="020B0502040204020203" pitchFamily="34" charset="0"/>
                <a:cs typeface="Segoe UI" panose="020B0502040204020203" pitchFamily="34" charset="0"/>
              </a:rPr>
              <a:t>6-year trend</a:t>
            </a:r>
          </a:p>
        </p:txBody>
      </p:sp>
      <p:sp>
        <p:nvSpPr>
          <p:cNvPr id="13" name="Isosceles Triangle 12"/>
          <p:cNvSpPr/>
          <p:nvPr/>
        </p:nvSpPr>
        <p:spPr>
          <a:xfrm>
            <a:off x="3566904" y="5898308"/>
            <a:ext cx="230086" cy="152400"/>
          </a:xfrm>
          <a:prstGeom prst="triangle">
            <a:avLst>
              <a:gd name="adj" fmla="val 46000"/>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sp>
        <p:nvSpPr>
          <p:cNvPr id="14" name="TextBox 13"/>
          <p:cNvSpPr txBox="1"/>
          <p:nvPr/>
        </p:nvSpPr>
        <p:spPr>
          <a:xfrm>
            <a:off x="3796990" y="5840020"/>
            <a:ext cx="914400" cy="30777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-4.7</a:t>
            </a:r>
          </a:p>
        </p:txBody>
      </p:sp>
      <p:sp>
        <p:nvSpPr>
          <p:cNvPr id="16" name="TextBox 15"/>
          <p:cNvSpPr txBox="1"/>
          <p:nvPr/>
        </p:nvSpPr>
        <p:spPr>
          <a:xfrm>
            <a:off x="1676400" y="5870798"/>
            <a:ext cx="914400" cy="276999"/>
          </a:xfrm>
          <a:prstGeom prst="rect">
            <a:avLst/>
          </a:prstGeom>
          <a:noFill/>
        </p:spPr>
        <p:txBody>
          <a:bodyPr wrap="square" rtlCol="0">
            <a:spAutoFit/>
          </a:bodyPr>
          <a:lstStyle/>
          <a:p>
            <a:r>
              <a:rPr lang="en-US" sz="1200" i="1" dirty="0">
                <a:solidFill>
                  <a:schemeClr val="tx1">
                    <a:lumMod val="65000"/>
                    <a:lumOff val="35000"/>
                  </a:schemeClr>
                </a:solidFill>
                <a:latin typeface="Segoe UI" panose="020B0502040204020203" pitchFamily="34" charset="0"/>
                <a:cs typeface="Segoe UI" panose="020B0502040204020203" pitchFamily="34" charset="0"/>
              </a:rPr>
              <a:t>2021</a:t>
            </a:r>
          </a:p>
        </p:txBody>
      </p:sp>
      <p:pic>
        <p:nvPicPr>
          <p:cNvPr id="3" name="Picture 2">
            <a:extLst>
              <a:ext uri="{FF2B5EF4-FFF2-40B4-BE49-F238E27FC236}">
                <a16:creationId xmlns:a16="http://schemas.microsoft.com/office/drawing/2014/main" id="{454382A5-BB05-4540-8625-CBD5C2CB0916}"/>
              </a:ext>
            </a:extLst>
          </p:cNvPr>
          <p:cNvPicPr>
            <a:picLocks noChangeAspect="1"/>
          </p:cNvPicPr>
          <p:nvPr/>
        </p:nvPicPr>
        <p:blipFill>
          <a:blip r:embed="rId3"/>
          <a:stretch>
            <a:fillRect/>
          </a:stretch>
        </p:blipFill>
        <p:spPr>
          <a:xfrm>
            <a:off x="653713" y="1512741"/>
            <a:ext cx="7836573" cy="4124051"/>
          </a:xfrm>
          <a:prstGeom prst="rect">
            <a:avLst/>
          </a:prstGeom>
        </p:spPr>
      </p:pic>
      <p:cxnSp>
        <p:nvCxnSpPr>
          <p:cNvPr id="22" name="Straight Connector 21"/>
          <p:cNvCxnSpPr>
            <a:cxnSpLocks/>
          </p:cNvCxnSpPr>
          <p:nvPr/>
        </p:nvCxnSpPr>
        <p:spPr>
          <a:xfrm>
            <a:off x="1676400" y="3657600"/>
            <a:ext cx="6629400" cy="0"/>
          </a:xfrm>
          <a:prstGeom prst="line">
            <a:avLst/>
          </a:prstGeom>
          <a:ln w="19050">
            <a:solidFill>
              <a:srgbClr val="9BBB59"/>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6402AB4-ED12-425D-ADC1-C513A5793C87}"/>
              </a:ext>
            </a:extLst>
          </p:cNvPr>
          <p:cNvSpPr txBox="1"/>
          <p:nvPr/>
        </p:nvSpPr>
        <p:spPr>
          <a:xfrm>
            <a:off x="8239602" y="3542184"/>
            <a:ext cx="1371600" cy="230832"/>
          </a:xfrm>
          <a:prstGeom prst="rect">
            <a:avLst/>
          </a:prstGeom>
          <a:noFill/>
        </p:spPr>
        <p:txBody>
          <a:bodyPr wrap="square" rtlCol="0">
            <a:spAutoFit/>
          </a:bodyPr>
          <a:lstStyle/>
          <a:p>
            <a:r>
              <a:rPr lang="en-US" sz="900" b="1" dirty="0">
                <a:solidFill>
                  <a:srgbClr val="77933C"/>
                </a:solidFill>
                <a:latin typeface="Segoe UI" panose="020B0502040204020203" pitchFamily="34" charset="0"/>
                <a:cs typeface="Segoe UI" panose="020B0502040204020203" pitchFamily="34" charset="0"/>
              </a:rPr>
              <a:t>AVG 36.8</a:t>
            </a:r>
          </a:p>
        </p:txBody>
      </p:sp>
    </p:spTree>
    <p:extLst>
      <p:ext uri="{BB962C8B-B14F-4D97-AF65-F5344CB8AC3E}">
        <p14:creationId xmlns:p14="http://schemas.microsoft.com/office/powerpoint/2010/main" val="154255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515F0A-23BA-4FD6-9B05-ED7D67B84540}" type="slidenum">
              <a:rPr lang="en-US" smtClean="0"/>
              <a:pPr/>
              <a:t>9</a:t>
            </a:fld>
            <a:endParaRPr lang="en-US" dirty="0"/>
          </a:p>
        </p:txBody>
      </p:sp>
      <p:sp>
        <p:nvSpPr>
          <p:cNvPr id="6" name="Title 2"/>
          <p:cNvSpPr txBox="1">
            <a:spLocks/>
          </p:cNvSpPr>
          <p:nvPr/>
        </p:nvSpPr>
        <p:spPr>
          <a:xfrm>
            <a:off x="-14621" y="958225"/>
            <a:ext cx="9082421" cy="413375"/>
          </a:xfrm>
          <a:prstGeom prst="rect">
            <a:avLst/>
          </a:prstGeom>
        </p:spPr>
        <p:txBody>
          <a:bodyPr vert="horz" anchor="t">
            <a:noAutofit/>
            <a:scene3d>
              <a:camera prst="orthographicFront"/>
              <a:lightRig rig="soft" dir="t"/>
            </a:scene3d>
            <a:sp3d prstMaterial="softEdge"/>
          </a:bodyPr>
          <a:lstStyle>
            <a:lvl1pPr algn="l" rtl="0" eaLnBrk="1" latinLnBrk="0" hangingPunct="1">
              <a:spcBef>
                <a:spcPct val="0"/>
              </a:spcBef>
              <a:buNone/>
              <a:defRPr kumimoji="0" sz="3000" b="0" kern="1200">
                <a:solidFill>
                  <a:schemeClr val="tx1">
                    <a:lumMod val="85000"/>
                    <a:lumOff val="15000"/>
                  </a:schemeClr>
                </a:solidFill>
                <a:effectLst/>
                <a:latin typeface="Gill Sans MT" pitchFamily="34" charset="0"/>
                <a:ea typeface="+mj-ea"/>
                <a:cs typeface="Arial" pitchFamily="34" charset="0"/>
              </a:defRPr>
            </a:lvl1pPr>
            <a:extLst/>
          </a:lstStyle>
          <a:p>
            <a:pPr marL="457200"/>
            <a:r>
              <a:rPr lang="en-US" sz="1800" dirty="0">
                <a:solidFill>
                  <a:srgbClr val="000000">
                    <a:alpha val="100000"/>
                  </a:srgbClr>
                </a:solidFill>
                <a:latin typeface="Calibri"/>
              </a:rPr>
              <a:t>Please tell us about your experience with our call center. (Strongly agree/Agree) </a:t>
            </a:r>
            <a:endParaRPr lang="en-US" sz="1800" dirty="0">
              <a:latin typeface="Segoe UI" panose="020B0502040204020203" pitchFamily="34" charset="0"/>
              <a:cs typeface="Segoe UI" panose="020B0502040204020203" pitchFamily="34" charset="0"/>
            </a:endParaRPr>
          </a:p>
        </p:txBody>
      </p:sp>
      <p:sp>
        <p:nvSpPr>
          <p:cNvPr id="7" name="TextBox 6"/>
          <p:cNvSpPr txBox="1"/>
          <p:nvPr/>
        </p:nvSpPr>
        <p:spPr>
          <a:xfrm>
            <a:off x="0" y="697468"/>
            <a:ext cx="4953000" cy="369332"/>
          </a:xfrm>
          <a:prstGeom prst="rect">
            <a:avLst/>
          </a:prstGeom>
          <a:noFill/>
        </p:spPr>
        <p:txBody>
          <a:bodyPr wrap="square" rtlCol="0">
            <a:spAutoFit/>
          </a:bodyPr>
          <a:lstStyle/>
          <a:p>
            <a:pPr marL="457200"/>
            <a:r>
              <a:rPr lang="en-US" b="1" dirty="0">
                <a:latin typeface="Segoe UI" panose="020B0502040204020203" pitchFamily="34" charset="0"/>
                <a:cs typeface="Segoe UI" panose="020B0502040204020203" pitchFamily="34" charset="0"/>
              </a:rPr>
              <a:t>6-year trend</a:t>
            </a:r>
          </a:p>
        </p:txBody>
      </p:sp>
      <p:sp>
        <p:nvSpPr>
          <p:cNvPr id="8" name="TextBox 7"/>
          <p:cNvSpPr txBox="1"/>
          <p:nvPr/>
        </p:nvSpPr>
        <p:spPr>
          <a:xfrm>
            <a:off x="1752600" y="5029200"/>
            <a:ext cx="3200400" cy="1384995"/>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I was treated with courtesy and respect</a:t>
            </a:r>
          </a:p>
          <a:p>
            <a:endParaRPr lang="en-US" sz="1200" dirty="0">
              <a:latin typeface="Segoe UI" panose="020B0502040204020203" pitchFamily="34" charset="0"/>
              <a:cs typeface="Segoe UI" panose="020B0502040204020203" pitchFamily="34" charset="0"/>
            </a:endParaRPr>
          </a:p>
          <a:p>
            <a:r>
              <a:rPr lang="en-US" sz="1200" dirty="0">
                <a:latin typeface="Segoe UI" panose="020B0502040204020203" pitchFamily="34" charset="0"/>
                <a:cs typeface="Segoe UI" panose="020B0502040204020203" pitchFamily="34" charset="0"/>
              </a:rPr>
              <a:t>I was provided clear and useful information</a:t>
            </a:r>
          </a:p>
          <a:p>
            <a:endParaRPr lang="en-US" sz="1200" dirty="0">
              <a:latin typeface="Segoe UI" panose="020B0502040204020203" pitchFamily="34" charset="0"/>
              <a:cs typeface="Segoe UI" panose="020B0502040204020203" pitchFamily="34" charset="0"/>
            </a:endParaRPr>
          </a:p>
          <a:p>
            <a:r>
              <a:rPr lang="en-US" sz="1200" dirty="0">
                <a:latin typeface="Segoe UI" panose="020B0502040204020203" pitchFamily="34" charset="0"/>
                <a:cs typeface="Segoe UI" panose="020B0502040204020203" pitchFamily="34" charset="0"/>
              </a:rPr>
              <a:t>My call was answered quickly</a:t>
            </a:r>
          </a:p>
          <a:p>
            <a:endParaRPr lang="en-US" sz="1200" dirty="0">
              <a:latin typeface="Segoe UI" panose="020B0502040204020203" pitchFamily="34" charset="0"/>
              <a:cs typeface="Segoe UI" panose="020B0502040204020203" pitchFamily="34" charset="0"/>
            </a:endParaRPr>
          </a:p>
          <a:p>
            <a:r>
              <a:rPr lang="en-US" sz="1200" dirty="0">
                <a:latin typeface="Segoe UI" panose="020B0502040204020203" pitchFamily="34" charset="0"/>
                <a:cs typeface="Segoe UI" panose="020B0502040204020203" pitchFamily="34" charset="0"/>
              </a:rPr>
              <a:t>I was able to resolve my questions or issues</a:t>
            </a:r>
          </a:p>
        </p:txBody>
      </p:sp>
      <p:sp>
        <p:nvSpPr>
          <p:cNvPr id="9" name="TextBox 8"/>
          <p:cNvSpPr txBox="1"/>
          <p:nvPr/>
        </p:nvSpPr>
        <p:spPr>
          <a:xfrm>
            <a:off x="4953000" y="4735455"/>
            <a:ext cx="83820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2021</a:t>
            </a:r>
          </a:p>
        </p:txBody>
      </p:sp>
      <p:sp>
        <p:nvSpPr>
          <p:cNvPr id="17" name="Isosceles Triangle 16"/>
          <p:cNvSpPr/>
          <p:nvPr/>
        </p:nvSpPr>
        <p:spPr>
          <a:xfrm>
            <a:off x="5142757" y="5475018"/>
            <a:ext cx="153887" cy="86042"/>
          </a:xfrm>
          <a:prstGeom prst="triangle">
            <a:avLst>
              <a:gd name="adj" fmla="val 46000"/>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grpSp>
        <p:nvGrpSpPr>
          <p:cNvPr id="20" name="Group 19"/>
          <p:cNvGrpSpPr/>
          <p:nvPr/>
        </p:nvGrpSpPr>
        <p:grpSpPr>
          <a:xfrm>
            <a:off x="5073163" y="5075894"/>
            <a:ext cx="298937" cy="137621"/>
            <a:chOff x="5492263" y="6019800"/>
            <a:chExt cx="451337" cy="170192"/>
          </a:xfrm>
        </p:grpSpPr>
        <p:sp>
          <p:nvSpPr>
            <p:cNvPr id="21" name="Isosceles Triangle 20"/>
            <p:cNvSpPr/>
            <p:nvPr/>
          </p:nvSpPr>
          <p:spPr>
            <a:xfrm rot="16200000">
              <a:off x="5483367" y="6028696"/>
              <a:ext cx="170192" cy="152400"/>
            </a:xfrm>
            <a:prstGeom prst="triangl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5400000">
              <a:off x="5782304" y="6028696"/>
              <a:ext cx="170192" cy="152400"/>
            </a:xfrm>
            <a:prstGeom prst="triangl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p:nvCxnSpPr>
        <p:spPr>
          <a:xfrm>
            <a:off x="1447800" y="5155892"/>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47800" y="5518038"/>
            <a:ext cx="304800" cy="0"/>
          </a:xfrm>
          <a:prstGeom prst="line">
            <a:avLst/>
          </a:prstGeom>
          <a:ln w="28575">
            <a:solidFill>
              <a:srgbClr val="66B8C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47800" y="5867400"/>
            <a:ext cx="304800" cy="0"/>
          </a:xfrm>
          <a:prstGeom prst="line">
            <a:avLst/>
          </a:prstGeom>
          <a:ln w="28575">
            <a:solidFill>
              <a:srgbClr val="9BBB5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47800" y="6242333"/>
            <a:ext cx="304800" cy="0"/>
          </a:xfrm>
          <a:prstGeom prst="line">
            <a:avLst/>
          </a:prstGeom>
          <a:ln w="28575">
            <a:solidFill>
              <a:srgbClr val="2C4D75"/>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4A6BEE6-2D7A-45B8-8353-9CE718BFEE30}"/>
              </a:ext>
            </a:extLst>
          </p:cNvPr>
          <p:cNvPicPr>
            <a:picLocks noChangeAspect="1"/>
          </p:cNvPicPr>
          <p:nvPr/>
        </p:nvPicPr>
        <p:blipFill>
          <a:blip r:embed="rId3"/>
          <a:stretch>
            <a:fillRect/>
          </a:stretch>
        </p:blipFill>
        <p:spPr>
          <a:xfrm>
            <a:off x="876923" y="1452303"/>
            <a:ext cx="7390154" cy="3266406"/>
          </a:xfrm>
          <a:prstGeom prst="rect">
            <a:avLst/>
          </a:prstGeom>
        </p:spPr>
      </p:pic>
      <p:sp>
        <p:nvSpPr>
          <p:cNvPr id="3" name="TextBox 2"/>
          <p:cNvSpPr txBox="1"/>
          <p:nvPr/>
        </p:nvSpPr>
        <p:spPr>
          <a:xfrm>
            <a:off x="7496544" y="2438400"/>
            <a:ext cx="685800" cy="276999"/>
          </a:xfrm>
          <a:prstGeom prst="rect">
            <a:avLst/>
          </a:prstGeom>
          <a:noFill/>
        </p:spPr>
        <p:txBody>
          <a:bodyPr wrap="square" rtlCol="0">
            <a:spAutoFit/>
          </a:bodyPr>
          <a:lstStyle/>
          <a:p>
            <a:r>
              <a:rPr lang="en-US" sz="1200" b="1" dirty="0">
                <a:solidFill>
                  <a:schemeClr val="accent1"/>
                </a:solidFill>
                <a:latin typeface="Segoe UI" panose="020B0502040204020203" pitchFamily="34" charset="0"/>
                <a:cs typeface="Segoe UI" panose="020B0502040204020203" pitchFamily="34" charset="0"/>
              </a:rPr>
              <a:t>94.2%</a:t>
            </a:r>
          </a:p>
        </p:txBody>
      </p:sp>
      <p:sp>
        <p:nvSpPr>
          <p:cNvPr id="28" name="TextBox 27"/>
          <p:cNvSpPr txBox="1"/>
          <p:nvPr/>
        </p:nvSpPr>
        <p:spPr>
          <a:xfrm>
            <a:off x="7496544" y="2988324"/>
            <a:ext cx="685800" cy="276999"/>
          </a:xfrm>
          <a:prstGeom prst="rect">
            <a:avLst/>
          </a:prstGeom>
          <a:noFill/>
        </p:spPr>
        <p:txBody>
          <a:bodyPr wrap="square" rtlCol="0">
            <a:spAutoFit/>
          </a:bodyPr>
          <a:lstStyle/>
          <a:p>
            <a:r>
              <a:rPr lang="en-US" sz="1200" b="1" dirty="0">
                <a:solidFill>
                  <a:srgbClr val="66B8CF"/>
                </a:solidFill>
                <a:latin typeface="Segoe UI" panose="020B0502040204020203" pitchFamily="34" charset="0"/>
                <a:cs typeface="Segoe UI" panose="020B0502040204020203" pitchFamily="34" charset="0"/>
              </a:rPr>
              <a:t>88.4%</a:t>
            </a:r>
          </a:p>
        </p:txBody>
      </p:sp>
      <p:sp>
        <p:nvSpPr>
          <p:cNvPr id="29" name="TextBox 28"/>
          <p:cNvSpPr txBox="1"/>
          <p:nvPr/>
        </p:nvSpPr>
        <p:spPr>
          <a:xfrm>
            <a:off x="7496544" y="3152001"/>
            <a:ext cx="685800" cy="276999"/>
          </a:xfrm>
          <a:prstGeom prst="rect">
            <a:avLst/>
          </a:prstGeom>
          <a:noFill/>
        </p:spPr>
        <p:txBody>
          <a:bodyPr wrap="square" rtlCol="0">
            <a:spAutoFit/>
          </a:bodyPr>
          <a:lstStyle/>
          <a:p>
            <a:r>
              <a:rPr lang="en-US" sz="1200" b="1" dirty="0">
                <a:solidFill>
                  <a:schemeClr val="tx2">
                    <a:lumMod val="75000"/>
                  </a:schemeClr>
                </a:solidFill>
                <a:latin typeface="Segoe UI" panose="020B0502040204020203" pitchFamily="34" charset="0"/>
                <a:cs typeface="Segoe UI" panose="020B0502040204020203" pitchFamily="34" charset="0"/>
              </a:rPr>
              <a:t>86.9%</a:t>
            </a:r>
          </a:p>
        </p:txBody>
      </p:sp>
      <p:sp>
        <p:nvSpPr>
          <p:cNvPr id="30" name="TextBox 29"/>
          <p:cNvSpPr txBox="1"/>
          <p:nvPr/>
        </p:nvSpPr>
        <p:spPr>
          <a:xfrm>
            <a:off x="7500970" y="3297731"/>
            <a:ext cx="685800" cy="276999"/>
          </a:xfrm>
          <a:prstGeom prst="rect">
            <a:avLst/>
          </a:prstGeom>
          <a:noFill/>
        </p:spPr>
        <p:txBody>
          <a:bodyPr wrap="square" rtlCol="0">
            <a:spAutoFit/>
          </a:bodyPr>
          <a:lstStyle/>
          <a:p>
            <a:r>
              <a:rPr lang="en-US" sz="1200" b="1" dirty="0">
                <a:solidFill>
                  <a:srgbClr val="77933C"/>
                </a:solidFill>
                <a:latin typeface="Segoe UI" panose="020B0502040204020203" pitchFamily="34" charset="0"/>
                <a:cs typeface="Segoe UI" panose="020B0502040204020203" pitchFamily="34" charset="0"/>
              </a:rPr>
              <a:t>86.1%</a:t>
            </a:r>
          </a:p>
        </p:txBody>
      </p:sp>
      <p:sp>
        <p:nvSpPr>
          <p:cNvPr id="33" name="Isosceles Triangle 32">
            <a:extLst>
              <a:ext uri="{FF2B5EF4-FFF2-40B4-BE49-F238E27FC236}">
                <a16:creationId xmlns:a16="http://schemas.microsoft.com/office/drawing/2014/main" id="{A0E41022-26D8-4568-BC93-AD27A7E777F2}"/>
              </a:ext>
            </a:extLst>
          </p:cNvPr>
          <p:cNvSpPr/>
          <p:nvPr/>
        </p:nvSpPr>
        <p:spPr>
          <a:xfrm>
            <a:off x="5142695" y="5865860"/>
            <a:ext cx="153887" cy="86042"/>
          </a:xfrm>
          <a:prstGeom prst="triangle">
            <a:avLst>
              <a:gd name="adj" fmla="val 46000"/>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sp>
        <p:nvSpPr>
          <p:cNvPr id="34" name="Isosceles Triangle 33">
            <a:extLst>
              <a:ext uri="{FF2B5EF4-FFF2-40B4-BE49-F238E27FC236}">
                <a16:creationId xmlns:a16="http://schemas.microsoft.com/office/drawing/2014/main" id="{C9D5A374-9C6E-41FA-A2AD-C78770AA78FF}"/>
              </a:ext>
            </a:extLst>
          </p:cNvPr>
          <p:cNvSpPr/>
          <p:nvPr/>
        </p:nvSpPr>
        <p:spPr>
          <a:xfrm>
            <a:off x="5142694" y="6256702"/>
            <a:ext cx="153887" cy="86042"/>
          </a:xfrm>
          <a:prstGeom prst="triangle">
            <a:avLst>
              <a:gd name="adj" fmla="val 46000"/>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9D1CDB0F-63E3-4260-BCC9-F88862A958CB}"/>
              </a:ext>
            </a:extLst>
          </p:cNvPr>
          <p:cNvSpPr txBox="1"/>
          <p:nvPr/>
        </p:nvSpPr>
        <p:spPr>
          <a:xfrm>
            <a:off x="5345244" y="5006204"/>
            <a:ext cx="445956" cy="276999"/>
          </a:xfrm>
          <a:prstGeom prst="rect">
            <a:avLst/>
          </a:prstGeom>
          <a:noFill/>
        </p:spPr>
        <p:txBody>
          <a:bodyPr wrap="none" rtlCol="0">
            <a:spAutoFit/>
          </a:bodyPr>
          <a:lstStyle/>
          <a:p>
            <a:r>
              <a:rPr lang="en-US" sz="1200" dirty="0">
                <a:latin typeface="Segoe UI" panose="020B0502040204020203" pitchFamily="34" charset="0"/>
                <a:cs typeface="Segoe UI" panose="020B0502040204020203" pitchFamily="34" charset="0"/>
              </a:rPr>
              <a:t>-0.8</a:t>
            </a:r>
          </a:p>
        </p:txBody>
      </p:sp>
      <p:sp>
        <p:nvSpPr>
          <p:cNvPr id="23" name="TextBox 22">
            <a:extLst>
              <a:ext uri="{FF2B5EF4-FFF2-40B4-BE49-F238E27FC236}">
                <a16:creationId xmlns:a16="http://schemas.microsoft.com/office/drawing/2014/main" id="{485A1802-80A1-40F1-B261-942D1B17E663}"/>
              </a:ext>
            </a:extLst>
          </p:cNvPr>
          <p:cNvSpPr txBox="1"/>
          <p:nvPr/>
        </p:nvSpPr>
        <p:spPr>
          <a:xfrm>
            <a:off x="5412091" y="5770381"/>
            <a:ext cx="385042" cy="276999"/>
          </a:xfrm>
          <a:prstGeom prst="rect">
            <a:avLst/>
          </a:prstGeom>
          <a:noFill/>
        </p:spPr>
        <p:txBody>
          <a:bodyPr wrap="none" rtlCol="0">
            <a:spAutoFit/>
          </a:bodyPr>
          <a:lstStyle/>
          <a:p>
            <a:r>
              <a:rPr lang="en-US" sz="1200" dirty="0">
                <a:latin typeface="Segoe UI" panose="020B0502040204020203" pitchFamily="34" charset="0"/>
                <a:cs typeface="Segoe UI" panose="020B0502040204020203" pitchFamily="34" charset="0"/>
              </a:rPr>
              <a:t>3.7</a:t>
            </a:r>
          </a:p>
        </p:txBody>
      </p:sp>
      <p:sp>
        <p:nvSpPr>
          <p:cNvPr id="31" name="TextBox 30">
            <a:extLst>
              <a:ext uri="{FF2B5EF4-FFF2-40B4-BE49-F238E27FC236}">
                <a16:creationId xmlns:a16="http://schemas.microsoft.com/office/drawing/2014/main" id="{F4E286AA-ED46-4118-8F83-4A044D8643BE}"/>
              </a:ext>
            </a:extLst>
          </p:cNvPr>
          <p:cNvSpPr txBox="1"/>
          <p:nvPr/>
        </p:nvSpPr>
        <p:spPr>
          <a:xfrm>
            <a:off x="5400675" y="5379538"/>
            <a:ext cx="385042" cy="276999"/>
          </a:xfrm>
          <a:prstGeom prst="rect">
            <a:avLst/>
          </a:prstGeom>
          <a:noFill/>
        </p:spPr>
        <p:txBody>
          <a:bodyPr wrap="none" rtlCol="0">
            <a:spAutoFit/>
          </a:bodyPr>
          <a:lstStyle/>
          <a:p>
            <a:r>
              <a:rPr lang="en-US" sz="1200" dirty="0">
                <a:latin typeface="Segoe UI" panose="020B0502040204020203" pitchFamily="34" charset="0"/>
                <a:cs typeface="Segoe UI" panose="020B0502040204020203" pitchFamily="34" charset="0"/>
              </a:rPr>
              <a:t>2.1</a:t>
            </a:r>
          </a:p>
        </p:txBody>
      </p:sp>
      <p:sp>
        <p:nvSpPr>
          <p:cNvPr id="32" name="TextBox 31">
            <a:extLst>
              <a:ext uri="{FF2B5EF4-FFF2-40B4-BE49-F238E27FC236}">
                <a16:creationId xmlns:a16="http://schemas.microsoft.com/office/drawing/2014/main" id="{620A4ABB-FC59-4E13-9F9B-2A7C8DE62383}"/>
              </a:ext>
            </a:extLst>
          </p:cNvPr>
          <p:cNvSpPr txBox="1"/>
          <p:nvPr/>
        </p:nvSpPr>
        <p:spPr>
          <a:xfrm>
            <a:off x="5395192" y="6166040"/>
            <a:ext cx="385042" cy="276999"/>
          </a:xfrm>
          <a:prstGeom prst="rect">
            <a:avLst/>
          </a:prstGeom>
          <a:noFill/>
        </p:spPr>
        <p:txBody>
          <a:bodyPr wrap="none" rtlCol="0">
            <a:spAutoFit/>
          </a:bodyPr>
          <a:lstStyle/>
          <a:p>
            <a:r>
              <a:rPr lang="en-US" sz="1200" dirty="0">
                <a:latin typeface="Segoe UI" panose="020B0502040204020203" pitchFamily="34" charset="0"/>
                <a:cs typeface="Segoe UI" panose="020B0502040204020203" pitchFamily="34" charset="0"/>
              </a:rPr>
              <a:t>2.0</a:t>
            </a:r>
          </a:p>
        </p:txBody>
      </p:sp>
    </p:spTree>
    <p:extLst>
      <p:ext uri="{BB962C8B-B14F-4D97-AF65-F5344CB8AC3E}">
        <p14:creationId xmlns:p14="http://schemas.microsoft.com/office/powerpoint/2010/main" val="11285250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F79646"/>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6216</TotalTime>
  <Words>1870</Words>
  <Application>Microsoft Office PowerPoint</Application>
  <PresentationFormat>On-screen Show (4:3)</PresentationFormat>
  <Paragraphs>244</Paragraphs>
  <Slides>16</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Chantilly</vt:lpstr>
      <vt:lpstr>Courier New</vt:lpstr>
      <vt:lpstr>Gill Sans MT</vt:lpstr>
      <vt:lpstr>Lucida Sans Unicode</vt:lpstr>
      <vt:lpstr>Segoe UI</vt:lpstr>
      <vt:lpstr>Symbol</vt:lpstr>
      <vt:lpstr>Wingdings</vt:lpstr>
      <vt:lpstr>Wingdings 2</vt:lpstr>
      <vt:lpstr>1_Concourse</vt:lpstr>
      <vt:lpstr>PowerPoint Presentation</vt:lpstr>
      <vt:lpstr>Survey profile</vt:lpstr>
      <vt:lpstr>Survey profile</vt:lpstr>
      <vt:lpstr>How would you describe yourself or your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State of Washington Department of Revenue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Taxpayer Satisfaction Survey</dc:title>
  <dc:creator>Washington State Department of Revenue</dc:creator>
  <cp:keywords>Taxpayer satisfaction survey, TSS 2022, BAC</cp:keywords>
  <cp:lastModifiedBy>Bartlett, Tatum (DOR)</cp:lastModifiedBy>
  <cp:revision>191</cp:revision>
  <dcterms:created xsi:type="dcterms:W3CDTF">2015-04-17T20:30:48Z</dcterms:created>
  <dcterms:modified xsi:type="dcterms:W3CDTF">2022-07-11T16:48:56Z</dcterms:modified>
</cp:coreProperties>
</file>