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278" r:id="rId2"/>
    <p:sldId id="258" r:id="rId3"/>
    <p:sldId id="264" r:id="rId4"/>
    <p:sldId id="260" r:id="rId5"/>
    <p:sldId id="273" r:id="rId6"/>
    <p:sldId id="274" r:id="rId7"/>
    <p:sldId id="275" r:id="rId8"/>
    <p:sldId id="277" r:id="rId9"/>
    <p:sldId id="25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4">
          <p15:clr>
            <a:srgbClr val="A4A3A4"/>
          </p15:clr>
        </p15:guide>
        <p15:guide id="2" pos="3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jtps140" initials="dej" lastIdx="3" clrIdx="0"/>
  <p:cmAuthor id="1" name="Dixon, Kevin (DOR)" initials="DK(" lastIdx="9" clrIdx="1">
    <p:extLst>
      <p:ext uri="{19B8F6BF-5375-455C-9EA6-DF929625EA0E}">
        <p15:presenceInfo xmlns:p15="http://schemas.microsoft.com/office/powerpoint/2012/main" userId="S-1-5-21-3998666498-285552549-1326854304-58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79A8"/>
    <a:srgbClr val="B17A31"/>
    <a:srgbClr val="CC8B39"/>
    <a:srgbClr val="C58D26"/>
    <a:srgbClr val="4560E5"/>
    <a:srgbClr val="3333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277" autoAdjust="0"/>
  </p:normalViewPr>
  <p:slideViewPr>
    <p:cSldViewPr snapToGrid="0">
      <p:cViewPr varScale="1">
        <p:scale>
          <a:sx n="76" d="100"/>
          <a:sy n="76" d="100"/>
        </p:scale>
        <p:origin x="1882" y="67"/>
      </p:cViewPr>
      <p:guideLst>
        <p:guide orient="horz" pos="1014"/>
        <p:guide pos="3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06"/>
    </p:cViewPr>
  </p:sorterViewPr>
  <p:notesViewPr>
    <p:cSldViewPr snapToGrid="0">
      <p:cViewPr>
        <p:scale>
          <a:sx n="150" d="100"/>
          <a:sy n="150" d="100"/>
        </p:scale>
        <p:origin x="2316" y="-57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5FAB2-21C2-439D-B1FF-70D737B2596B}" type="datetimeFigureOut">
              <a:rPr lang="en-US" smtClean="0"/>
              <a:pPr/>
              <a:t>07/11/2022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1F607-4320-46F1-A576-375C385EF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B6CA0-AE49-4551-A151-66BF5FC6D555}" type="datetimeFigureOut">
              <a:rPr lang="en-US" smtClean="0"/>
              <a:pPr/>
              <a:t>07/11/2022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280C0-BDF8-403E-A4DF-2D20AFB84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280C0-BDF8-403E-A4DF-2D20AFB84D7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34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80C0-BDF8-403E-A4DF-2D20AFB84D7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96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80C0-BDF8-403E-A4DF-2D20AFB84D7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29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80C0-BDF8-403E-A4DF-2D20AFB84D7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73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80C0-BDF8-403E-A4DF-2D20AFB84D7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91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80C0-BDF8-403E-A4DF-2D20AFB84D7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9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80C0-BDF8-403E-A4DF-2D20AFB84D7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09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80C0-BDF8-403E-A4DF-2D20AFB84D7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64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280C0-BDF8-403E-A4DF-2D20AFB84D7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35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24 Template A top ba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43207"/>
          </a:xfrm>
          <a:prstGeom prst="rect">
            <a:avLst/>
          </a:prstGeom>
        </p:spPr>
      </p:pic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742522" y="6407944"/>
            <a:ext cx="36576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fld id="{9D515F0A-23BA-4FD6-9B05-ED7D67B845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8"/>
          <p:cNvSpPr>
            <a:spLocks noGrp="1"/>
          </p:cNvSpPr>
          <p:nvPr>
            <p:ph type="title"/>
          </p:nvPr>
        </p:nvSpPr>
        <p:spPr>
          <a:xfrm>
            <a:off x="466724" y="912813"/>
            <a:ext cx="6515101" cy="52546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lvl1pPr>
              <a:defRPr sz="300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6724" y="1857375"/>
            <a:ext cx="8229601" cy="4525963"/>
          </a:xfrm>
        </p:spPr>
        <p:txBody>
          <a:bodyPr/>
          <a:lstStyle>
            <a:lvl1pPr eaLnBrk="1" latinLnBrk="0" hangingPunct="1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 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24 Template A top ba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4320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fld id="{9D515F0A-23BA-4FD6-9B05-ED7D67B845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Placeholder 8"/>
          <p:cNvSpPr>
            <a:spLocks noGrp="1"/>
          </p:cNvSpPr>
          <p:nvPr>
            <p:ph type="title"/>
          </p:nvPr>
        </p:nvSpPr>
        <p:spPr>
          <a:xfrm>
            <a:off x="466724" y="912473"/>
            <a:ext cx="6515101" cy="54485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lvl1pPr>
              <a:defRPr sz="30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6724" y="1863310"/>
            <a:ext cx="8229601" cy="4525963"/>
          </a:xfrm>
        </p:spPr>
        <p:txBody>
          <a:bodyPr/>
          <a:lstStyle>
            <a:lvl1pPr eaLnBrk="1" latinLnBrk="0" hangingPunct="1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 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epartment of revenue logo.">
            <a:extLst>
              <a:ext uri="{FF2B5EF4-FFF2-40B4-BE49-F238E27FC236}">
                <a16:creationId xmlns:a16="http://schemas.microsoft.com/office/drawing/2014/main" id="{FC823220-4715-2C4A-8136-64880F23C3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0">
            <a:noFill/>
          </a:ln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D654D-C897-C840-A868-5518CC7F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9D4BC-5A9F-6B42-A47F-23BE08A7C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92E38-3109-AD4B-890C-BD827856B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3893EE45-748F-764F-84F2-CCD7615C7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4557" y="3545010"/>
            <a:ext cx="4457700" cy="929822"/>
          </a:xfrm>
        </p:spPr>
        <p:txBody>
          <a:bodyPr anchor="b" anchorCtr="0">
            <a:normAutofit/>
          </a:bodyPr>
          <a:lstStyle>
            <a:lvl1pPr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BA76283-4346-2445-B87D-06001C1958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74556" y="4481866"/>
            <a:ext cx="4457700" cy="401892"/>
          </a:xfrm>
        </p:spPr>
        <p:txBody>
          <a:bodyPr anchor="b" anchorCtr="0">
            <a:noAutofit/>
          </a:bodyPr>
          <a:lstStyle>
            <a:lvl1pPr marL="0" indent="0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</a:lstStyle>
          <a:p>
            <a:pPr lvl="0"/>
            <a:r>
              <a:rPr lang="en-US" dirty="0"/>
              <a:t>Click to edit subtitle text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41F29364-FBD7-EF46-94A5-1316BE4D19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74555" y="4890792"/>
            <a:ext cx="4457700" cy="488468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</a:lstStyle>
          <a:p>
            <a:pPr lvl="0"/>
            <a:r>
              <a:rPr lang="en-US" dirty="0"/>
              <a:t>Click to edit Presenter’s name(s), Date</a:t>
            </a:r>
          </a:p>
        </p:txBody>
      </p:sp>
    </p:spTree>
    <p:extLst>
      <p:ext uri="{BB962C8B-B14F-4D97-AF65-F5344CB8AC3E}">
        <p14:creationId xmlns:p14="http://schemas.microsoft.com/office/powerpoint/2010/main" val="278441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24 Template A top bar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243207"/>
          </a:xfrm>
          <a:prstGeom prst="rect">
            <a:avLst/>
          </a:prstGeom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66725" y="912813"/>
            <a:ext cx="6515099" cy="52546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6725" y="1855787"/>
            <a:ext cx="8229600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 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4252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defRPr>
            </a:lvl1pPr>
            <a:extLst/>
          </a:lstStyle>
          <a:p>
            <a:fld id="{9D515F0A-23BA-4FD6-9B05-ED7D67B845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>
          <a:solidFill>
            <a:schemeClr val="tx1">
              <a:lumMod val="85000"/>
              <a:lumOff val="15000"/>
            </a:schemeClr>
          </a:solidFill>
          <a:effectLst/>
          <a:latin typeface="Gill Sans MT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95000"/>
        <a:buFont typeface="Arial" pitchFamily="34" charset="0"/>
        <a:buChar char="•"/>
        <a:defRPr kumimoji="0" sz="2000" kern="1200">
          <a:solidFill>
            <a:schemeClr val="tx1"/>
          </a:solidFill>
          <a:latin typeface="Gill Sans MT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80000"/>
        <a:buFont typeface="Courier New" pitchFamily="49" charset="0"/>
        <a:buChar char="o"/>
        <a:defRPr kumimoji="0" sz="2000" kern="1200">
          <a:solidFill>
            <a:schemeClr val="tx1"/>
          </a:solidFill>
          <a:latin typeface="Gill Sans MT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95000"/>
        <a:buFont typeface="Wingdings" pitchFamily="2" charset="2"/>
        <a:buChar char="ü"/>
        <a:defRPr kumimoji="0" sz="1600" kern="1200" baseline="0">
          <a:solidFill>
            <a:schemeClr val="tx1"/>
          </a:solidFill>
          <a:latin typeface="Gill Sans MT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85000"/>
        <a:buFont typeface="Wingdings" pitchFamily="2" charset="2"/>
        <a:buChar char="Ø"/>
        <a:defRPr kumimoji="0" sz="1600" kern="1200">
          <a:solidFill>
            <a:schemeClr val="tx1"/>
          </a:solidFill>
          <a:latin typeface="Gill Sans MT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90000"/>
        <a:buFont typeface="Wingdings" pitchFamily="2" charset="2"/>
        <a:buChar char="§"/>
        <a:defRPr kumimoji="0" sz="1600" kern="1200">
          <a:solidFill>
            <a:schemeClr val="tx1"/>
          </a:solidFill>
          <a:latin typeface="Gill Sans MT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hart, funnel chart&#10;&#10;Description automatically generated">
            <a:extLst>
              <a:ext uri="{FF2B5EF4-FFF2-40B4-BE49-F238E27FC236}">
                <a16:creationId xmlns:a16="http://schemas.microsoft.com/office/drawing/2014/main" id="{86F40D73-65B4-498B-95D4-C79668B80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" y="0"/>
            <a:ext cx="9135564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373400-286F-5444-BF6E-5BFF5070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Public Guidance Priorities</a:t>
            </a:r>
            <a:endParaRPr lang="en-US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C0DAFDE-BB57-4A33-8DF5-0890DEC0B690}"/>
              </a:ext>
            </a:extLst>
          </p:cNvPr>
          <p:cNvSpPr txBox="1">
            <a:spLocks/>
          </p:cNvSpPr>
          <p:nvPr/>
        </p:nvSpPr>
        <p:spPr>
          <a:xfrm>
            <a:off x="4029074" y="4912207"/>
            <a:ext cx="5019675" cy="488467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5000"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pitchFamily="34" charset="0"/>
              </a:rPr>
              <a:t>Atif Aziz, June 13, 2022</a:t>
            </a:r>
          </a:p>
        </p:txBody>
      </p:sp>
    </p:spTree>
    <p:extLst>
      <p:ext uri="{BB962C8B-B14F-4D97-AF65-F5344CB8AC3E}">
        <p14:creationId xmlns:p14="http://schemas.microsoft.com/office/powerpoint/2010/main" val="424870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F0A-23BA-4FD6-9B05-ED7D67B845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WAC (rules)</a:t>
            </a:r>
          </a:p>
          <a:p>
            <a:r>
              <a:rPr lang="en-US" dirty="0"/>
              <a:t>Excise Tax Advisories and Property Tax Advisories</a:t>
            </a:r>
          </a:p>
          <a:p>
            <a:r>
              <a:rPr lang="en-US" dirty="0"/>
              <a:t>Interim Guidance Statements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Overview- Public Guidance Priorities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F0A-23BA-4FD6-9B05-ED7D67B845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spcBef>
                <a:spcPts val="0"/>
              </a:spcBef>
              <a:buClrTx/>
              <a:buSzTx/>
              <a:defRPr/>
            </a:pPr>
            <a:r>
              <a:rPr lang="en-US" dirty="0">
                <a:solidFill>
                  <a:schemeClr val="tx1"/>
                </a:solidFill>
              </a:rPr>
              <a:t>Eligibility requirements</a:t>
            </a:r>
          </a:p>
          <a:p>
            <a:pPr marL="285750" lvl="0" indent="-285750">
              <a:spcBef>
                <a:spcPts val="0"/>
              </a:spcBef>
              <a:buClrTx/>
              <a:buSzTx/>
              <a:defRPr/>
            </a:pPr>
            <a:r>
              <a:rPr lang="en-US" dirty="0">
                <a:solidFill>
                  <a:schemeClr val="tx1"/>
                </a:solidFill>
              </a:rPr>
              <a:t>Application process</a:t>
            </a:r>
          </a:p>
          <a:p>
            <a:pPr marL="285750" lvl="0" indent="-285750">
              <a:spcBef>
                <a:spcPts val="0"/>
              </a:spcBef>
              <a:buClrTx/>
              <a:buSzTx/>
              <a:defRPr/>
            </a:pPr>
            <a:r>
              <a:rPr lang="en-US" dirty="0">
                <a:solidFill>
                  <a:schemeClr val="tx1"/>
                </a:solidFill>
              </a:rPr>
              <a:t>Administration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6724" y="912473"/>
            <a:ext cx="7744215" cy="544852"/>
          </a:xfrm>
        </p:spPr>
        <p:txBody>
          <a:bodyPr/>
          <a:lstStyle/>
          <a:p>
            <a:r>
              <a:rPr lang="en-US" dirty="0"/>
              <a:t>1.  (New) WAC 458-20-285 Working Families Tax Credit</a:t>
            </a:r>
          </a:p>
        </p:txBody>
      </p:sp>
    </p:spTree>
    <p:extLst>
      <p:ext uri="{BB962C8B-B14F-4D97-AF65-F5344CB8AC3E}">
        <p14:creationId xmlns:p14="http://schemas.microsoft.com/office/powerpoint/2010/main" val="348038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F0A-23BA-4FD6-9B05-ED7D67B845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6723" y="1992573"/>
            <a:ext cx="8229601" cy="2134144"/>
          </a:xfrm>
        </p:spPr>
        <p:txBody>
          <a:bodyPr/>
          <a:lstStyle/>
          <a:p>
            <a:r>
              <a:rPr lang="en-US" dirty="0"/>
              <a:t>Focused on administrative aspects of the rule</a:t>
            </a:r>
          </a:p>
          <a:p>
            <a:r>
              <a:rPr lang="en-US" dirty="0"/>
              <a:t>Filing requirements, penalties, amendments, administrative review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6724" y="912473"/>
            <a:ext cx="6755170" cy="10801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2.  (New) WAC 458-20-XXX Capital Gains Tax -- Administration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466723" y="4126717"/>
            <a:ext cx="8005473" cy="846161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ill Sans MT" pitchFamily="34" charset="0"/>
                <a:ea typeface="+mj-ea"/>
                <a:cs typeface="Arial" pitchFamily="34" charset="0"/>
              </a:defRPr>
            </a:lvl1pPr>
            <a:extLst/>
          </a:lstStyle>
          <a:p>
            <a:pPr>
              <a:spcAft>
                <a:spcPts val="1800"/>
              </a:spcAft>
            </a:pPr>
            <a:r>
              <a:rPr lang="en-US" dirty="0"/>
              <a:t>3. WAC 458-20-252 Hazardous substance tax</a:t>
            </a:r>
          </a:p>
          <a:p>
            <a:pPr>
              <a:spcAft>
                <a:spcPts val="1800"/>
              </a:spcAft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6722" y="5077823"/>
            <a:ext cx="8229601" cy="8598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5000"/>
              <a:buFont typeface="Arial" pitchFamily="34" charset="0"/>
              <a:buChar char="•"/>
              <a:defRPr kumimoji="0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Courier New" pitchFamily="49" charset="0"/>
              <a:buChar char="o"/>
              <a:defRPr kumimoji="0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5000"/>
              <a:buFont typeface="Wingdings" pitchFamily="2" charset="2"/>
              <a:buChar char="ü"/>
              <a:defRPr kumimoji="0"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Ø"/>
              <a:defRPr kumimoji="0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0000"/>
              <a:buFont typeface="Wingdings" pitchFamily="2" charset="2"/>
              <a:buChar char="§"/>
              <a:defRPr kumimoji="0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Specifications for measuring volume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0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F0A-23BA-4FD6-9B05-ED7D67B845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6723" y="1992573"/>
            <a:ext cx="8229601" cy="1275560"/>
          </a:xfrm>
        </p:spPr>
        <p:txBody>
          <a:bodyPr/>
          <a:lstStyle/>
          <a:p>
            <a:r>
              <a:rPr lang="en-US" dirty="0"/>
              <a:t>Space requirements</a:t>
            </a:r>
          </a:p>
          <a:p>
            <a:r>
              <a:rPr lang="en-US" dirty="0"/>
              <a:t>Documentation</a:t>
            </a:r>
          </a:p>
          <a:p>
            <a:r>
              <a:rPr lang="en-US" dirty="0"/>
              <a:t>Qualifying equipment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6724" y="912473"/>
            <a:ext cx="7102476" cy="10801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4.  (New) WAC 458-20-XXX Warehouse remittance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466723" y="4594285"/>
            <a:ext cx="8423277" cy="1813659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ill Sans MT" pitchFamily="34" charset="0"/>
                <a:ea typeface="+mj-ea"/>
                <a:cs typeface="Arial" pitchFamily="34" charset="0"/>
              </a:defRPr>
            </a:lvl1pPr>
            <a:extLst/>
          </a:lstStyle>
          <a:p>
            <a:pPr>
              <a:spcAft>
                <a:spcPts val="1800"/>
              </a:spcAft>
            </a:pPr>
            <a:r>
              <a:rPr lang="en-US" dirty="0"/>
              <a:t>5. ETA 3196 B&amp;O Deduction for Qualified Employers of Record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47676" y="5572781"/>
            <a:ext cx="8229601" cy="8598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5000"/>
              <a:buFont typeface="Arial" pitchFamily="34" charset="0"/>
              <a:buChar char="•"/>
              <a:defRPr kumimoji="0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Courier New" pitchFamily="49" charset="0"/>
              <a:buChar char="o"/>
              <a:defRPr kumimoji="0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5000"/>
              <a:buFont typeface="Wingdings" pitchFamily="2" charset="2"/>
              <a:buChar char="ü"/>
              <a:defRPr kumimoji="0"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Ø"/>
              <a:defRPr kumimoji="0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0000"/>
              <a:buFont typeface="Wingdings" pitchFamily="2" charset="2"/>
              <a:buChar char="§"/>
              <a:defRPr kumimoji="0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Documentation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2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F0A-23BA-4FD6-9B05-ED7D67B845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6723" y="1992573"/>
            <a:ext cx="8229601" cy="859809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6724" y="912473"/>
            <a:ext cx="7339543" cy="10801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6.  (New) ETA XXXX  – RCW 82.04.4281 deduction and 5% disqualifying threshold</a:t>
            </a:r>
            <a:br>
              <a:rPr lang="en-US" dirty="0"/>
            </a:br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466723" y="3392018"/>
            <a:ext cx="6515101" cy="1065395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ill Sans MT" pitchFamily="34" charset="0"/>
                <a:ea typeface="+mj-ea"/>
                <a:cs typeface="Arial" pitchFamily="34" charset="0"/>
              </a:defRPr>
            </a:lvl1pPr>
            <a:extLst/>
          </a:lstStyle>
          <a:p>
            <a:pPr>
              <a:spcAft>
                <a:spcPts val="1800"/>
              </a:spcAft>
            </a:pPr>
            <a:r>
              <a:rPr lang="en-US" dirty="0"/>
              <a:t>7.  (New) ETA XXXX – Data centers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6723" y="4325742"/>
            <a:ext cx="8229601" cy="8598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5000"/>
              <a:buFont typeface="Arial" pitchFamily="34" charset="0"/>
              <a:buChar char="•"/>
              <a:defRPr kumimoji="0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Courier New" pitchFamily="49" charset="0"/>
              <a:buChar char="o"/>
              <a:defRPr kumimoji="0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5000"/>
              <a:buFont typeface="Wingdings" pitchFamily="2" charset="2"/>
              <a:buChar char="ü"/>
              <a:defRPr kumimoji="0"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Ø"/>
              <a:defRPr kumimoji="0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0000"/>
              <a:buFont typeface="Wingdings" pitchFamily="2" charset="2"/>
              <a:buChar char="§"/>
              <a:defRPr kumimoji="0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Expansion of rural data center sales tax exemption </a:t>
            </a:r>
          </a:p>
          <a:p>
            <a:r>
              <a:rPr lang="en-US" dirty="0"/>
              <a:t>New urban data center exemption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7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F0A-23BA-4FD6-9B05-ED7D67B845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6723" y="1992573"/>
            <a:ext cx="8229601" cy="8598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6724" y="912473"/>
            <a:ext cx="6515101" cy="10801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8. WAC 458-61A-212 Transfers where gain is not recognized under the IRC</a:t>
            </a: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466723" y="3286121"/>
            <a:ext cx="8210555" cy="74957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ill Sans MT" pitchFamily="34" charset="0"/>
                <a:ea typeface="+mj-ea"/>
                <a:cs typeface="Arial" pitchFamily="34" charset="0"/>
              </a:defRPr>
            </a:lvl1pPr>
            <a:extLst/>
          </a:lstStyle>
          <a:p>
            <a:pPr>
              <a:spcAft>
                <a:spcPts val="1800"/>
              </a:spcAft>
            </a:pPr>
            <a:r>
              <a:rPr lang="en-US" dirty="0"/>
              <a:t>9. (New) ETA XXXX – Qualified Family-Owned Business Interest Estate Tax Deduction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6722" y="3379745"/>
            <a:ext cx="8229601" cy="8598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5000"/>
              <a:buFont typeface="Arial" pitchFamily="34" charset="0"/>
              <a:buChar char="•"/>
              <a:defRPr kumimoji="0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Courier New" pitchFamily="49" charset="0"/>
              <a:buChar char="o"/>
              <a:defRPr kumimoji="0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5000"/>
              <a:buFont typeface="Wingdings" pitchFamily="2" charset="2"/>
              <a:buChar char="ü"/>
              <a:defRPr kumimoji="0"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Ø"/>
              <a:defRPr kumimoji="0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0000"/>
              <a:buFont typeface="Wingdings" pitchFamily="2" charset="2"/>
              <a:buChar char="§"/>
              <a:defRPr kumimoji="0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466721" y="5094456"/>
            <a:ext cx="8423279" cy="74957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Gill Sans MT" pitchFamily="34" charset="0"/>
                <a:ea typeface="+mj-ea"/>
                <a:cs typeface="Arial" pitchFamily="34" charset="0"/>
              </a:defRPr>
            </a:lvl1pPr>
            <a:extLst/>
          </a:lstStyle>
          <a:p>
            <a:pPr>
              <a:spcAft>
                <a:spcPts val="1800"/>
              </a:spcAft>
            </a:pPr>
            <a:r>
              <a:rPr lang="en-US" dirty="0"/>
              <a:t>10. (New) ETA XXXX – Construction Joint Ventures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6721" y="5813807"/>
            <a:ext cx="8229601" cy="8598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5000"/>
              <a:buFont typeface="Arial" pitchFamily="34" charset="0"/>
              <a:buChar char="•"/>
              <a:defRPr kumimoji="0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Courier New" pitchFamily="49" charset="0"/>
              <a:buChar char="o"/>
              <a:defRPr kumimoji="0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5000"/>
              <a:buFont typeface="Wingdings" pitchFamily="2" charset="2"/>
              <a:buChar char="ü"/>
              <a:defRPr kumimoji="0"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Ø"/>
              <a:defRPr kumimoji="0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90000"/>
              <a:buFont typeface="Wingdings" pitchFamily="2" charset="2"/>
              <a:buChar char="§"/>
              <a:defRPr kumimoji="0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ea typeface="+mn-ea"/>
                <a:cs typeface="Arial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5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F0A-23BA-4FD6-9B05-ED7D67B845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priority guidance options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Font typeface="+mj-lt"/>
              <a:buAutoNum type="arabicPeriod"/>
            </a:pPr>
            <a:r>
              <a:rPr lang="en-US" sz="1400" dirty="0"/>
              <a:t>WAC 458-20-141 – Mailing bureaus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WAC 458-20-XXX – WTD publishing criteria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PTA XXX – Road </a:t>
            </a:r>
            <a:r>
              <a:rPr lang="en-US" sz="1400"/>
              <a:t>levy shifts 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WAC 458-20-13501 – Timber harvest operations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WAC 458-20-274 – Staffing services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WAC 458-20-182 – Warehouse businesses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ETA 3092 – Hazardous substance/Petroleum products tax, Vessels operating in WA waters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ETA XXXX – Stevedoring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ETA XXXX – NFTs</a:t>
            </a:r>
          </a:p>
          <a:p>
            <a:pPr>
              <a:buFont typeface="+mj-lt"/>
              <a:buAutoNum type="arabicPeriod"/>
            </a:pP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ETA XXXX – Solar canopies tax deferral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ETA 3116 – Car sharing organizations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ETA 3128 – Repair work on goods damaged in transit . . 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ETA 3076 – Deductibility of interest received on investments or loans primarily secured by first mortgage or trust deeds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ETA XXXX – Sales/use tax exemption for prescribed prosthetic devices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WAC 458-29A-200 – Taxable rent and contract rent</a:t>
            </a:r>
          </a:p>
          <a:p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5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question slid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391881"/>
            <a:ext cx="9143999" cy="68580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F0A-23BA-4FD6-9B05-ED7D67B8454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Questions/comments</a:t>
            </a:r>
          </a:p>
        </p:txBody>
      </p:sp>
      <p:pic>
        <p:nvPicPr>
          <p:cNvPr id="6" name="Picture 5" descr="1024 Template A top b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1243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6724" y="2133600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AtifA@dor.wa.gov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F7964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7754</TotalTime>
  <Words>357</Words>
  <Application>Microsoft Office PowerPoint</Application>
  <PresentationFormat>On-screen Show (4:3)</PresentationFormat>
  <Paragraphs>65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Gill Sans MT</vt:lpstr>
      <vt:lpstr>Lucida Sans Unicode</vt:lpstr>
      <vt:lpstr>Wingdings</vt:lpstr>
      <vt:lpstr>Wingdings 2</vt:lpstr>
      <vt:lpstr>Concourse</vt:lpstr>
      <vt:lpstr>Public Guidance Priorities</vt:lpstr>
      <vt:lpstr>Overview- Public Guidance Priorities</vt:lpstr>
      <vt:lpstr>1.  (New) WAC 458-20-285 Working Families Tax Credit</vt:lpstr>
      <vt:lpstr>2.  (New) WAC 458-20-XXX Capital Gains Tax -- Administration  </vt:lpstr>
      <vt:lpstr>4.  (New) WAC 458-20-XXX Warehouse remittance  </vt:lpstr>
      <vt:lpstr>6.  (New) ETA XXXX  – RCW 82.04.4281 deduction and 5% disqualifying threshold </vt:lpstr>
      <vt:lpstr>8. WAC 458-61A-212 Transfers where gain is not recognized under the IRC</vt:lpstr>
      <vt:lpstr>Other priority guidance options</vt:lpstr>
      <vt:lpstr>Questions/comments</vt:lpstr>
    </vt:vector>
  </TitlesOfParts>
  <Company>State of 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Guidance Priorities</dc:title>
  <dc:creator>Washington Department of Revenue</dc:creator>
  <cp:keywords>BAC 2022, Public guidance priorities</cp:keywords>
  <cp:lastModifiedBy>Bartlett, Tatum (DOR)</cp:lastModifiedBy>
  <cp:revision>747</cp:revision>
  <dcterms:created xsi:type="dcterms:W3CDTF">2010-04-09T22:00:51Z</dcterms:created>
  <dcterms:modified xsi:type="dcterms:W3CDTF">2022-07-11T16:54:27Z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ca01fde-698d-412d-8f4a-985193e47ec2_Enabled">
    <vt:lpwstr>True</vt:lpwstr>
  </property>
  <property fmtid="{D5CDD505-2E9C-101B-9397-08002B2CF9AE}" pid="3" name="MSIP_Label_5ca01fde-698d-412d-8f4a-985193e47ec2_SiteId">
    <vt:lpwstr>11d0e217-264e-400a-8ba0-57dcc127d72d</vt:lpwstr>
  </property>
  <property fmtid="{D5CDD505-2E9C-101B-9397-08002B2CF9AE}" pid="4" name="MSIP_Label_5ca01fde-698d-412d-8f4a-985193e47ec2_Owner">
    <vt:lpwstr>sam.hales@watech.wa.gov</vt:lpwstr>
  </property>
  <property fmtid="{D5CDD505-2E9C-101B-9397-08002B2CF9AE}" pid="5" name="MSIP_Label_5ca01fde-698d-412d-8f4a-985193e47ec2_SetDate">
    <vt:lpwstr>2020-07-15T16:13:46.1957851Z</vt:lpwstr>
  </property>
  <property fmtid="{D5CDD505-2E9C-101B-9397-08002B2CF9AE}" pid="6" name="MSIP_Label_5ca01fde-698d-412d-8f4a-985193e47ec2_Name">
    <vt:lpwstr>Public</vt:lpwstr>
  </property>
  <property fmtid="{D5CDD505-2E9C-101B-9397-08002B2CF9AE}" pid="7" name="MSIP_Label_5ca01fde-698d-412d-8f4a-985193e47ec2_Application">
    <vt:lpwstr>Microsoft Azure Information Protection</vt:lpwstr>
  </property>
  <property fmtid="{D5CDD505-2E9C-101B-9397-08002B2CF9AE}" pid="8" name="MSIP_Label_5ca01fde-698d-412d-8f4a-985193e47ec2_ActionId">
    <vt:lpwstr>01fc9bb0-ded6-4098-bf9e-71c85d96f97c</vt:lpwstr>
  </property>
  <property fmtid="{D5CDD505-2E9C-101B-9397-08002B2CF9AE}" pid="9" name="MSIP_Label_5ca01fde-698d-412d-8f4a-985193e47ec2_Extended_MSFT_Method">
    <vt:lpwstr>Automatic</vt:lpwstr>
  </property>
  <property fmtid="{D5CDD505-2E9C-101B-9397-08002B2CF9AE}" pid="10" name="Sensitivity">
    <vt:lpwstr>Public</vt:lpwstr>
  </property>
</Properties>
</file>