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1" r:id="rId1"/>
  </p:sldMasterIdLst>
  <p:notesMasterIdLst>
    <p:notesMasterId r:id="rId26"/>
  </p:notesMasterIdLst>
  <p:handoutMasterIdLst>
    <p:handoutMasterId r:id="rId27"/>
  </p:handoutMasterIdLst>
  <p:sldIdLst>
    <p:sldId id="257" r:id="rId2"/>
    <p:sldId id="258" r:id="rId3"/>
    <p:sldId id="261" r:id="rId4"/>
    <p:sldId id="309" r:id="rId5"/>
    <p:sldId id="310" r:id="rId6"/>
    <p:sldId id="311" r:id="rId7"/>
    <p:sldId id="312" r:id="rId8"/>
    <p:sldId id="262" r:id="rId9"/>
    <p:sldId id="263" r:id="rId10"/>
    <p:sldId id="285" r:id="rId11"/>
    <p:sldId id="286" r:id="rId12"/>
    <p:sldId id="300" r:id="rId13"/>
    <p:sldId id="316" r:id="rId14"/>
    <p:sldId id="303" r:id="rId15"/>
    <p:sldId id="259" r:id="rId16"/>
    <p:sldId id="293" r:id="rId17"/>
    <p:sldId id="295" r:id="rId18"/>
    <p:sldId id="317" r:id="rId19"/>
    <p:sldId id="305" r:id="rId20"/>
    <p:sldId id="306" r:id="rId21"/>
    <p:sldId id="307" r:id="rId22"/>
    <p:sldId id="287" r:id="rId23"/>
    <p:sldId id="299" r:id="rId24"/>
    <p:sldId id="260"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4">
          <p15:clr>
            <a:srgbClr val="A4A3A4"/>
          </p15:clr>
        </p15:guide>
        <p15:guide id="2" pos="30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088A3E-0D79-0624-1B7F-5E8570713392}" name="Largent, Matthew (DOR)" initials="LM(" userId="S::MatthewL@dor.wa.gov::bc0e6944-8f6e-4002-8b82-b704cda47f14" providerId="AD"/>
  <p188:author id="{11C56E60-328B-9ACB-32E3-478AA6F3FDC0}" name="Madison, Brenton (DOR)" initials="MB(" userId="S::BrentonM@DOR.WA.GOV::c164a843-3cf0-43f8-9fd0-ee9aa4d710ae" providerId="AD"/>
  <p188:author id="{3B3B9FAB-EFBC-9188-194A-5B08E9B18414}" name="Bizzarri, Nikki (DOR)" initials="BN(" userId="S::NicoleB@DOR.WA.GOV::ed1ca11a-40ef-47c5-8d20-3905ccd585a9" providerId="AD"/>
  <p188:author id="{241B66F9-6D3E-5B79-63B0-07448FE1A957}" name="Jennrich, Timothy (DOR)" initials="JT(" userId="S::TimJe@DOR.WA.GOV::02835fc5-73eb-4c65-9dbf-4faf567706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jtps140" initials="de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79A8"/>
    <a:srgbClr val="B17A31"/>
    <a:srgbClr val="CC8B39"/>
    <a:srgbClr val="C58D26"/>
    <a:srgbClr val="4560E5"/>
    <a:srgbClr val="3333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55" autoAdjust="0"/>
    <p:restoredTop sz="85830" autoAdjust="0"/>
  </p:normalViewPr>
  <p:slideViewPr>
    <p:cSldViewPr snapToGrid="0">
      <p:cViewPr varScale="1">
        <p:scale>
          <a:sx n="73" d="100"/>
          <a:sy n="73" d="100"/>
        </p:scale>
        <p:origin x="1248" y="72"/>
      </p:cViewPr>
      <p:guideLst>
        <p:guide orient="horz" pos="1014"/>
        <p:guide pos="3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06"/>
    </p:cViewPr>
  </p:sorterViewPr>
  <p:notesViewPr>
    <p:cSldViewPr snapToGrid="0">
      <p:cViewPr varScale="1">
        <p:scale>
          <a:sx n="70" d="100"/>
          <a:sy n="70" d="100"/>
        </p:scale>
        <p:origin x="-2226"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CF370-497E-4793-80E5-05A2D0FC62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D30D4A-1A45-4D3B-ADBC-54D99D98F42D}">
      <dgm:prSet/>
      <dgm:spPr/>
      <dgm:t>
        <a:bodyPr/>
        <a:lstStyle/>
        <a:p>
          <a:r>
            <a:rPr lang="en-US" dirty="0"/>
            <a:t>Blockchain systems allow people to develop and host applications within the blockchain.</a:t>
          </a:r>
        </a:p>
      </dgm:t>
    </dgm:pt>
    <dgm:pt modelId="{0C4CDAD4-EA4D-4651-B2CE-C0752BDE810E}" type="parTrans" cxnId="{023E11BD-90E3-47BC-97D6-6806D5A9071D}">
      <dgm:prSet/>
      <dgm:spPr/>
      <dgm:t>
        <a:bodyPr/>
        <a:lstStyle/>
        <a:p>
          <a:endParaRPr lang="en-US"/>
        </a:p>
      </dgm:t>
    </dgm:pt>
    <dgm:pt modelId="{8CBC77E8-A1C2-44D9-AC0B-AAA9719F9BF5}" type="sibTrans" cxnId="{023E11BD-90E3-47BC-97D6-6806D5A9071D}">
      <dgm:prSet/>
      <dgm:spPr/>
      <dgm:t>
        <a:bodyPr/>
        <a:lstStyle/>
        <a:p>
          <a:endParaRPr lang="en-US"/>
        </a:p>
      </dgm:t>
    </dgm:pt>
    <dgm:pt modelId="{AB151267-DEEF-47F7-BA3B-F9D804B0B4D6}">
      <dgm:prSet/>
      <dgm:spPr/>
      <dgm:t>
        <a:bodyPr/>
        <a:lstStyle/>
        <a:p>
          <a:r>
            <a:rPr lang="en-US" dirty="0"/>
            <a:t>Ethereum is an example of a blockchain platform. </a:t>
          </a:r>
        </a:p>
      </dgm:t>
    </dgm:pt>
    <dgm:pt modelId="{A48E6760-3E40-4CAE-975D-8E772439DCBF}" type="parTrans" cxnId="{AF32C51B-7DB2-451A-A069-B74AD265ED11}">
      <dgm:prSet/>
      <dgm:spPr/>
      <dgm:t>
        <a:bodyPr/>
        <a:lstStyle/>
        <a:p>
          <a:endParaRPr lang="en-US"/>
        </a:p>
      </dgm:t>
    </dgm:pt>
    <dgm:pt modelId="{9FF46EFB-0433-40D9-B815-1E90442D6625}" type="sibTrans" cxnId="{AF32C51B-7DB2-451A-A069-B74AD265ED11}">
      <dgm:prSet/>
      <dgm:spPr/>
      <dgm:t>
        <a:bodyPr/>
        <a:lstStyle/>
        <a:p>
          <a:endParaRPr lang="en-US"/>
        </a:p>
      </dgm:t>
    </dgm:pt>
    <dgm:pt modelId="{25FEDD0E-6710-4795-8A4A-10528E2BBB4B}">
      <dgm:prSet/>
      <dgm:spPr/>
      <dgm:t>
        <a:bodyPr/>
        <a:lstStyle/>
        <a:p>
          <a:r>
            <a:rPr lang="en-US" dirty="0"/>
            <a:t>Ether is the native digital currency that is mined, held, exchanged, and used within the Ethereum blockchain network. </a:t>
          </a:r>
        </a:p>
      </dgm:t>
    </dgm:pt>
    <dgm:pt modelId="{28C16D36-9543-4F2A-AE5E-EF693543B42A}" type="parTrans" cxnId="{990B542B-9EA8-4693-8A9E-4301ED5D499F}">
      <dgm:prSet/>
      <dgm:spPr/>
      <dgm:t>
        <a:bodyPr/>
        <a:lstStyle/>
        <a:p>
          <a:endParaRPr lang="en-US"/>
        </a:p>
      </dgm:t>
    </dgm:pt>
    <dgm:pt modelId="{CC1C8852-EDC7-4B21-A6E8-405FA10EF774}" type="sibTrans" cxnId="{990B542B-9EA8-4693-8A9E-4301ED5D499F}">
      <dgm:prSet/>
      <dgm:spPr/>
      <dgm:t>
        <a:bodyPr/>
        <a:lstStyle/>
        <a:p>
          <a:endParaRPr lang="en-US"/>
        </a:p>
      </dgm:t>
    </dgm:pt>
    <dgm:pt modelId="{3D232B50-82B7-4637-AE8B-E8A8A590BA8B}">
      <dgm:prSet/>
      <dgm:spPr/>
      <dgm:t>
        <a:bodyPr/>
        <a:lstStyle/>
        <a:p>
          <a:r>
            <a:rPr lang="en-US"/>
            <a:t>Other examples of platforms include: Stellar, IBM Blockchain, Ripple, and Quorum (JP Morgan).</a:t>
          </a:r>
        </a:p>
      </dgm:t>
    </dgm:pt>
    <dgm:pt modelId="{EBEF4C1E-F433-47B3-AC85-CE45F2A7E6D5}" type="parTrans" cxnId="{31E56284-00C5-4DA0-9E02-97A3CE0B4301}">
      <dgm:prSet/>
      <dgm:spPr/>
      <dgm:t>
        <a:bodyPr/>
        <a:lstStyle/>
        <a:p>
          <a:endParaRPr lang="en-US"/>
        </a:p>
      </dgm:t>
    </dgm:pt>
    <dgm:pt modelId="{2809C674-8708-4F98-A5EA-B8F5C15B88D6}" type="sibTrans" cxnId="{31E56284-00C5-4DA0-9E02-97A3CE0B4301}">
      <dgm:prSet/>
      <dgm:spPr/>
      <dgm:t>
        <a:bodyPr/>
        <a:lstStyle/>
        <a:p>
          <a:endParaRPr lang="en-US"/>
        </a:p>
      </dgm:t>
    </dgm:pt>
    <dgm:pt modelId="{687BDFC7-7060-40CE-8D51-A815237EF35B}" type="pres">
      <dgm:prSet presAssocID="{7ABCF370-497E-4793-80E5-05A2D0FC6294}" presName="linear" presStyleCnt="0">
        <dgm:presLayoutVars>
          <dgm:animLvl val="lvl"/>
          <dgm:resizeHandles val="exact"/>
        </dgm:presLayoutVars>
      </dgm:prSet>
      <dgm:spPr/>
    </dgm:pt>
    <dgm:pt modelId="{701757FF-0028-46DC-81BA-E2499FAC2BFC}" type="pres">
      <dgm:prSet presAssocID="{65D30D4A-1A45-4D3B-ADBC-54D99D98F42D}" presName="parentText" presStyleLbl="node1" presStyleIdx="0" presStyleCnt="4">
        <dgm:presLayoutVars>
          <dgm:chMax val="0"/>
          <dgm:bulletEnabled val="1"/>
        </dgm:presLayoutVars>
      </dgm:prSet>
      <dgm:spPr/>
    </dgm:pt>
    <dgm:pt modelId="{CA50E677-B241-43CF-8700-9424C539175E}" type="pres">
      <dgm:prSet presAssocID="{8CBC77E8-A1C2-44D9-AC0B-AAA9719F9BF5}" presName="spacer" presStyleCnt="0"/>
      <dgm:spPr/>
    </dgm:pt>
    <dgm:pt modelId="{03A3CBE9-0400-4456-AA6E-F552FA3CFA8B}" type="pres">
      <dgm:prSet presAssocID="{AB151267-DEEF-47F7-BA3B-F9D804B0B4D6}" presName="parentText" presStyleLbl="node1" presStyleIdx="1" presStyleCnt="4">
        <dgm:presLayoutVars>
          <dgm:chMax val="0"/>
          <dgm:bulletEnabled val="1"/>
        </dgm:presLayoutVars>
      </dgm:prSet>
      <dgm:spPr/>
    </dgm:pt>
    <dgm:pt modelId="{0CF758AF-40AC-4A8E-A3CF-17CFC45515A4}" type="pres">
      <dgm:prSet presAssocID="{9FF46EFB-0433-40D9-B815-1E90442D6625}" presName="spacer" presStyleCnt="0"/>
      <dgm:spPr/>
    </dgm:pt>
    <dgm:pt modelId="{E62ED86F-E973-449F-AB06-F7B086887CCE}" type="pres">
      <dgm:prSet presAssocID="{25FEDD0E-6710-4795-8A4A-10528E2BBB4B}" presName="parentText" presStyleLbl="node1" presStyleIdx="2" presStyleCnt="4">
        <dgm:presLayoutVars>
          <dgm:chMax val="0"/>
          <dgm:bulletEnabled val="1"/>
        </dgm:presLayoutVars>
      </dgm:prSet>
      <dgm:spPr/>
    </dgm:pt>
    <dgm:pt modelId="{A79642B0-6000-4275-8817-F2E58CF28EF2}" type="pres">
      <dgm:prSet presAssocID="{CC1C8852-EDC7-4B21-A6E8-405FA10EF774}" presName="spacer" presStyleCnt="0"/>
      <dgm:spPr/>
    </dgm:pt>
    <dgm:pt modelId="{9267D4AF-7F4F-4011-AA39-FC363E560662}" type="pres">
      <dgm:prSet presAssocID="{3D232B50-82B7-4637-AE8B-E8A8A590BA8B}" presName="parentText" presStyleLbl="node1" presStyleIdx="3" presStyleCnt="4">
        <dgm:presLayoutVars>
          <dgm:chMax val="0"/>
          <dgm:bulletEnabled val="1"/>
        </dgm:presLayoutVars>
      </dgm:prSet>
      <dgm:spPr/>
    </dgm:pt>
  </dgm:ptLst>
  <dgm:cxnLst>
    <dgm:cxn modelId="{75679C07-DF38-47E4-B518-0279CF7BCF07}" type="presOf" srcId="{25FEDD0E-6710-4795-8A4A-10528E2BBB4B}" destId="{E62ED86F-E973-449F-AB06-F7B086887CCE}" srcOrd="0" destOrd="0" presId="urn:microsoft.com/office/officeart/2005/8/layout/vList2"/>
    <dgm:cxn modelId="{AF32C51B-7DB2-451A-A069-B74AD265ED11}" srcId="{7ABCF370-497E-4793-80E5-05A2D0FC6294}" destId="{AB151267-DEEF-47F7-BA3B-F9D804B0B4D6}" srcOrd="1" destOrd="0" parTransId="{A48E6760-3E40-4CAE-975D-8E772439DCBF}" sibTransId="{9FF46EFB-0433-40D9-B815-1E90442D6625}"/>
    <dgm:cxn modelId="{B049F52A-C304-466A-A0AD-3C282A8E6EDE}" type="presOf" srcId="{3D232B50-82B7-4637-AE8B-E8A8A590BA8B}" destId="{9267D4AF-7F4F-4011-AA39-FC363E560662}" srcOrd="0" destOrd="0" presId="urn:microsoft.com/office/officeart/2005/8/layout/vList2"/>
    <dgm:cxn modelId="{990B542B-9EA8-4693-8A9E-4301ED5D499F}" srcId="{7ABCF370-497E-4793-80E5-05A2D0FC6294}" destId="{25FEDD0E-6710-4795-8A4A-10528E2BBB4B}" srcOrd="2" destOrd="0" parTransId="{28C16D36-9543-4F2A-AE5E-EF693543B42A}" sibTransId="{CC1C8852-EDC7-4B21-A6E8-405FA10EF774}"/>
    <dgm:cxn modelId="{31E56284-00C5-4DA0-9E02-97A3CE0B4301}" srcId="{7ABCF370-497E-4793-80E5-05A2D0FC6294}" destId="{3D232B50-82B7-4637-AE8B-E8A8A590BA8B}" srcOrd="3" destOrd="0" parTransId="{EBEF4C1E-F433-47B3-AC85-CE45F2A7E6D5}" sibTransId="{2809C674-8708-4F98-A5EA-B8F5C15B88D6}"/>
    <dgm:cxn modelId="{46A1ED97-9F7B-43CC-9CF7-24D6FA2F242F}" type="presOf" srcId="{7ABCF370-497E-4793-80E5-05A2D0FC6294}" destId="{687BDFC7-7060-40CE-8D51-A815237EF35B}" srcOrd="0" destOrd="0" presId="urn:microsoft.com/office/officeart/2005/8/layout/vList2"/>
    <dgm:cxn modelId="{43C401B9-107A-4582-A8AE-D20EB57620BB}" type="presOf" srcId="{65D30D4A-1A45-4D3B-ADBC-54D99D98F42D}" destId="{701757FF-0028-46DC-81BA-E2499FAC2BFC}" srcOrd="0" destOrd="0" presId="urn:microsoft.com/office/officeart/2005/8/layout/vList2"/>
    <dgm:cxn modelId="{023E11BD-90E3-47BC-97D6-6806D5A9071D}" srcId="{7ABCF370-497E-4793-80E5-05A2D0FC6294}" destId="{65D30D4A-1A45-4D3B-ADBC-54D99D98F42D}" srcOrd="0" destOrd="0" parTransId="{0C4CDAD4-EA4D-4651-B2CE-C0752BDE810E}" sibTransId="{8CBC77E8-A1C2-44D9-AC0B-AAA9719F9BF5}"/>
    <dgm:cxn modelId="{72C772FC-924C-4DAD-A1E6-20022BF0ACD1}" type="presOf" srcId="{AB151267-DEEF-47F7-BA3B-F9D804B0B4D6}" destId="{03A3CBE9-0400-4456-AA6E-F552FA3CFA8B}" srcOrd="0" destOrd="0" presId="urn:microsoft.com/office/officeart/2005/8/layout/vList2"/>
    <dgm:cxn modelId="{98C16854-A576-4915-9052-B6D091BF662B}" type="presParOf" srcId="{687BDFC7-7060-40CE-8D51-A815237EF35B}" destId="{701757FF-0028-46DC-81BA-E2499FAC2BFC}" srcOrd="0" destOrd="0" presId="urn:microsoft.com/office/officeart/2005/8/layout/vList2"/>
    <dgm:cxn modelId="{CB271BCA-CCFE-4CCF-8684-A4C4F02CED15}" type="presParOf" srcId="{687BDFC7-7060-40CE-8D51-A815237EF35B}" destId="{CA50E677-B241-43CF-8700-9424C539175E}" srcOrd="1" destOrd="0" presId="urn:microsoft.com/office/officeart/2005/8/layout/vList2"/>
    <dgm:cxn modelId="{3912E78C-22F0-46B6-9E1D-7BC549FAB4EE}" type="presParOf" srcId="{687BDFC7-7060-40CE-8D51-A815237EF35B}" destId="{03A3CBE9-0400-4456-AA6E-F552FA3CFA8B}" srcOrd="2" destOrd="0" presId="urn:microsoft.com/office/officeart/2005/8/layout/vList2"/>
    <dgm:cxn modelId="{4BA11541-7EB5-4B67-9A2D-836AC1FE9745}" type="presParOf" srcId="{687BDFC7-7060-40CE-8D51-A815237EF35B}" destId="{0CF758AF-40AC-4A8E-A3CF-17CFC45515A4}" srcOrd="3" destOrd="0" presId="urn:microsoft.com/office/officeart/2005/8/layout/vList2"/>
    <dgm:cxn modelId="{DAF16A6B-3822-4AB3-AAA9-5D50B4C087CA}" type="presParOf" srcId="{687BDFC7-7060-40CE-8D51-A815237EF35B}" destId="{E62ED86F-E973-449F-AB06-F7B086887CCE}" srcOrd="4" destOrd="0" presId="urn:microsoft.com/office/officeart/2005/8/layout/vList2"/>
    <dgm:cxn modelId="{960196AB-D452-473B-B498-46E8756B904C}" type="presParOf" srcId="{687BDFC7-7060-40CE-8D51-A815237EF35B}" destId="{A79642B0-6000-4275-8817-F2E58CF28EF2}" srcOrd="5" destOrd="0" presId="urn:microsoft.com/office/officeart/2005/8/layout/vList2"/>
    <dgm:cxn modelId="{E643FD13-3BFC-4612-BB1E-6E4996C33124}" type="presParOf" srcId="{687BDFC7-7060-40CE-8D51-A815237EF35B}" destId="{9267D4AF-7F4F-4011-AA39-FC363E5606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F33296-4108-4768-BF60-3BA47ADC6199}"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F2A22735-76EF-439B-8BB0-B8DB4486E338}">
      <dgm:prSet/>
      <dgm:spPr/>
      <dgm:t>
        <a:bodyPr/>
        <a:lstStyle/>
        <a:p>
          <a:r>
            <a:rPr lang="en-US" dirty="0"/>
            <a:t>Sourcing</a:t>
          </a:r>
        </a:p>
      </dgm:t>
    </dgm:pt>
    <dgm:pt modelId="{6BCB6237-CEDB-4A3A-AA9F-E6EF554D086E}" type="parTrans" cxnId="{6EB51619-9D1A-4555-9D93-CE642CFFA446}">
      <dgm:prSet/>
      <dgm:spPr/>
      <dgm:t>
        <a:bodyPr/>
        <a:lstStyle/>
        <a:p>
          <a:endParaRPr lang="en-US"/>
        </a:p>
      </dgm:t>
    </dgm:pt>
    <dgm:pt modelId="{91857F21-BB23-46F7-8D89-A59C90D77275}" type="sibTrans" cxnId="{6EB51619-9D1A-4555-9D93-CE642CFFA446}">
      <dgm:prSet/>
      <dgm:spPr/>
      <dgm:t>
        <a:bodyPr/>
        <a:lstStyle/>
        <a:p>
          <a:endParaRPr lang="en-US"/>
        </a:p>
      </dgm:t>
    </dgm:pt>
    <dgm:pt modelId="{35D17600-4A75-4848-8BFF-1A573EC6C61C}">
      <dgm:prSet/>
      <dgm:spPr/>
      <dgm:t>
        <a:bodyPr/>
        <a:lstStyle/>
        <a:p>
          <a:r>
            <a:rPr lang="en-US" dirty="0"/>
            <a:t>Apportionment </a:t>
          </a:r>
        </a:p>
      </dgm:t>
    </dgm:pt>
    <dgm:pt modelId="{D7B1ADE3-1D35-4AB9-995A-1064EBE5DBB0}" type="parTrans" cxnId="{C983379A-D227-4D14-84DE-63D00156795E}">
      <dgm:prSet/>
      <dgm:spPr/>
      <dgm:t>
        <a:bodyPr/>
        <a:lstStyle/>
        <a:p>
          <a:endParaRPr lang="en-US"/>
        </a:p>
      </dgm:t>
    </dgm:pt>
    <dgm:pt modelId="{398B69CA-0660-4EFD-9E38-D01E0ECDB076}" type="sibTrans" cxnId="{C983379A-D227-4D14-84DE-63D00156795E}">
      <dgm:prSet/>
      <dgm:spPr/>
      <dgm:t>
        <a:bodyPr/>
        <a:lstStyle/>
        <a:p>
          <a:endParaRPr lang="en-US"/>
        </a:p>
      </dgm:t>
    </dgm:pt>
    <dgm:pt modelId="{C4A485F3-73C8-4D2E-B227-7E1CDC086CEA}" type="pres">
      <dgm:prSet presAssocID="{5EF33296-4108-4768-BF60-3BA47ADC6199}" presName="cycle" presStyleCnt="0">
        <dgm:presLayoutVars>
          <dgm:dir/>
          <dgm:resizeHandles val="exact"/>
        </dgm:presLayoutVars>
      </dgm:prSet>
      <dgm:spPr/>
    </dgm:pt>
    <dgm:pt modelId="{BD59FFC7-07F8-478F-8184-50F93A858B14}" type="pres">
      <dgm:prSet presAssocID="{F2A22735-76EF-439B-8BB0-B8DB4486E338}" presName="node" presStyleLbl="node1" presStyleIdx="0" presStyleCnt="2">
        <dgm:presLayoutVars>
          <dgm:bulletEnabled val="1"/>
        </dgm:presLayoutVars>
      </dgm:prSet>
      <dgm:spPr/>
    </dgm:pt>
    <dgm:pt modelId="{EA285420-8E94-4856-A9E9-F2C17CE74592}" type="pres">
      <dgm:prSet presAssocID="{F2A22735-76EF-439B-8BB0-B8DB4486E338}" presName="spNode" presStyleCnt="0"/>
      <dgm:spPr/>
    </dgm:pt>
    <dgm:pt modelId="{5093300E-39C5-4D4E-A963-3CB10EB0CB99}" type="pres">
      <dgm:prSet presAssocID="{91857F21-BB23-46F7-8D89-A59C90D77275}" presName="sibTrans" presStyleLbl="sibTrans1D1" presStyleIdx="0" presStyleCnt="2"/>
      <dgm:spPr/>
    </dgm:pt>
    <dgm:pt modelId="{BD552D23-2F92-4D6A-A7B6-EA58512800EE}" type="pres">
      <dgm:prSet presAssocID="{35D17600-4A75-4848-8BFF-1A573EC6C61C}" presName="node" presStyleLbl="node1" presStyleIdx="1" presStyleCnt="2">
        <dgm:presLayoutVars>
          <dgm:bulletEnabled val="1"/>
        </dgm:presLayoutVars>
      </dgm:prSet>
      <dgm:spPr/>
    </dgm:pt>
    <dgm:pt modelId="{F975E88F-0D65-4B46-B786-B7032EC61819}" type="pres">
      <dgm:prSet presAssocID="{35D17600-4A75-4848-8BFF-1A573EC6C61C}" presName="spNode" presStyleCnt="0"/>
      <dgm:spPr/>
    </dgm:pt>
    <dgm:pt modelId="{1993E0FD-6162-4CEB-8EFB-49E5B1497596}" type="pres">
      <dgm:prSet presAssocID="{398B69CA-0660-4EFD-9E38-D01E0ECDB076}" presName="sibTrans" presStyleLbl="sibTrans1D1" presStyleIdx="1" presStyleCnt="2"/>
      <dgm:spPr/>
    </dgm:pt>
  </dgm:ptLst>
  <dgm:cxnLst>
    <dgm:cxn modelId="{41511B00-E78D-4699-AEFC-41E19DF58EF3}" type="presOf" srcId="{35D17600-4A75-4848-8BFF-1A573EC6C61C}" destId="{BD552D23-2F92-4D6A-A7B6-EA58512800EE}" srcOrd="0" destOrd="0" presId="urn:microsoft.com/office/officeart/2005/8/layout/cycle6"/>
    <dgm:cxn modelId="{6EB51619-9D1A-4555-9D93-CE642CFFA446}" srcId="{5EF33296-4108-4768-BF60-3BA47ADC6199}" destId="{F2A22735-76EF-439B-8BB0-B8DB4486E338}" srcOrd="0" destOrd="0" parTransId="{6BCB6237-CEDB-4A3A-AA9F-E6EF554D086E}" sibTransId="{91857F21-BB23-46F7-8D89-A59C90D77275}"/>
    <dgm:cxn modelId="{161B981C-D916-4152-AC5E-0A6056B91B41}" type="presOf" srcId="{398B69CA-0660-4EFD-9E38-D01E0ECDB076}" destId="{1993E0FD-6162-4CEB-8EFB-49E5B1497596}" srcOrd="0" destOrd="0" presId="urn:microsoft.com/office/officeart/2005/8/layout/cycle6"/>
    <dgm:cxn modelId="{28F7F326-DF37-40E6-8BC6-3BD3B4757462}" type="presOf" srcId="{91857F21-BB23-46F7-8D89-A59C90D77275}" destId="{5093300E-39C5-4D4E-A963-3CB10EB0CB99}" srcOrd="0" destOrd="0" presId="urn:microsoft.com/office/officeart/2005/8/layout/cycle6"/>
    <dgm:cxn modelId="{596D622A-75A9-405B-A0C9-EDCF13A40225}" type="presOf" srcId="{F2A22735-76EF-439B-8BB0-B8DB4486E338}" destId="{BD59FFC7-07F8-478F-8184-50F93A858B14}" srcOrd="0" destOrd="0" presId="urn:microsoft.com/office/officeart/2005/8/layout/cycle6"/>
    <dgm:cxn modelId="{C983379A-D227-4D14-84DE-63D00156795E}" srcId="{5EF33296-4108-4768-BF60-3BA47ADC6199}" destId="{35D17600-4A75-4848-8BFF-1A573EC6C61C}" srcOrd="1" destOrd="0" parTransId="{D7B1ADE3-1D35-4AB9-995A-1064EBE5DBB0}" sibTransId="{398B69CA-0660-4EFD-9E38-D01E0ECDB076}"/>
    <dgm:cxn modelId="{256A49A7-0E5D-4EE8-A583-7B9033D00B57}" type="presOf" srcId="{5EF33296-4108-4768-BF60-3BA47ADC6199}" destId="{C4A485F3-73C8-4D2E-B227-7E1CDC086CEA}" srcOrd="0" destOrd="0" presId="urn:microsoft.com/office/officeart/2005/8/layout/cycle6"/>
    <dgm:cxn modelId="{A700A765-A183-43F0-9944-81CDD935DE19}" type="presParOf" srcId="{C4A485F3-73C8-4D2E-B227-7E1CDC086CEA}" destId="{BD59FFC7-07F8-478F-8184-50F93A858B14}" srcOrd="0" destOrd="0" presId="urn:microsoft.com/office/officeart/2005/8/layout/cycle6"/>
    <dgm:cxn modelId="{95A848D6-95FB-4CE2-AF87-0AE2F341148B}" type="presParOf" srcId="{C4A485F3-73C8-4D2E-B227-7E1CDC086CEA}" destId="{EA285420-8E94-4856-A9E9-F2C17CE74592}" srcOrd="1" destOrd="0" presId="urn:microsoft.com/office/officeart/2005/8/layout/cycle6"/>
    <dgm:cxn modelId="{62F904C5-F588-471C-AEBC-3F9FCC2DF92A}" type="presParOf" srcId="{C4A485F3-73C8-4D2E-B227-7E1CDC086CEA}" destId="{5093300E-39C5-4D4E-A963-3CB10EB0CB99}" srcOrd="2" destOrd="0" presId="urn:microsoft.com/office/officeart/2005/8/layout/cycle6"/>
    <dgm:cxn modelId="{F273C761-84C5-4A54-BD5F-971C90A52879}" type="presParOf" srcId="{C4A485F3-73C8-4D2E-B227-7E1CDC086CEA}" destId="{BD552D23-2F92-4D6A-A7B6-EA58512800EE}" srcOrd="3" destOrd="0" presId="urn:microsoft.com/office/officeart/2005/8/layout/cycle6"/>
    <dgm:cxn modelId="{D792CA4B-9B44-4938-B19D-68BF18D54056}" type="presParOf" srcId="{C4A485F3-73C8-4D2E-B227-7E1CDC086CEA}" destId="{F975E88F-0D65-4B46-B786-B7032EC61819}" srcOrd="4" destOrd="0" presId="urn:microsoft.com/office/officeart/2005/8/layout/cycle6"/>
    <dgm:cxn modelId="{82A510E2-8F83-4A6B-934E-19AA80CE089F}" type="presParOf" srcId="{C4A485F3-73C8-4D2E-B227-7E1CDC086CEA}" destId="{1993E0FD-6162-4CEB-8EFB-49E5B1497596}"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AE16C1-B8B3-4B86-920B-8E72EFE24397}"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6D74DD8-8E9C-4136-8B18-1FC567AD113F}">
      <dgm:prSet/>
      <dgm:spPr/>
      <dgm:t>
        <a:bodyPr/>
        <a:lstStyle/>
        <a:p>
          <a:r>
            <a:rPr lang="en-US" b="0" i="0" dirty="0"/>
            <a:t>Digital products are sourced according to the </a:t>
          </a:r>
          <a:r>
            <a:rPr lang="en-US" dirty="0"/>
            <a:t>following </a:t>
          </a:r>
          <a:r>
            <a:rPr lang="en-US" b="0" i="0" dirty="0"/>
            <a:t>hierarchy in </a:t>
          </a:r>
          <a:r>
            <a:rPr lang="en-US" b="0" i="0" dirty="0">
              <a:effectLst/>
              <a:latin typeface="Open Sans" panose="020B0606030504020204" pitchFamily="34" charset="0"/>
            </a:rPr>
            <a:t>RCW 82.32.730</a:t>
          </a:r>
          <a:r>
            <a:rPr lang="en-US" b="0" i="0" dirty="0"/>
            <a:t>:</a:t>
          </a:r>
          <a:endParaRPr lang="en-US" dirty="0"/>
        </a:p>
      </dgm:t>
    </dgm:pt>
    <dgm:pt modelId="{79A66DBC-2473-43CC-9536-E6F09C098973}" type="sibTrans" cxnId="{A19B533A-9BCE-49C8-9BD3-A77DFD6771BE}">
      <dgm:prSet/>
      <dgm:spPr/>
      <dgm:t>
        <a:bodyPr/>
        <a:lstStyle/>
        <a:p>
          <a:endParaRPr lang="en-US"/>
        </a:p>
      </dgm:t>
    </dgm:pt>
    <dgm:pt modelId="{A1062378-D8DA-4CF5-90F3-228325AC6B86}" type="parTrans" cxnId="{A19B533A-9BCE-49C8-9BD3-A77DFD6771BE}">
      <dgm:prSet/>
      <dgm:spPr/>
      <dgm:t>
        <a:bodyPr/>
        <a:lstStyle/>
        <a:p>
          <a:endParaRPr lang="en-US"/>
        </a:p>
      </dgm:t>
    </dgm:pt>
    <dgm:pt modelId="{8EB97F2D-AC6E-401C-A63C-0201720407EE}">
      <dgm:prSet/>
      <dgm:spPr/>
      <dgm:t>
        <a:bodyPr/>
        <a:lstStyle/>
        <a:p>
          <a:r>
            <a:rPr lang="en-US" b="0" i="0" dirty="0"/>
            <a:t>The seller’s place of business if the purchaser receives the digital product at the seller’s place of business;</a:t>
          </a:r>
          <a:endParaRPr lang="en-US" dirty="0"/>
        </a:p>
      </dgm:t>
    </dgm:pt>
    <dgm:pt modelId="{D42E2EAD-2913-41BD-9954-A4B4C2BBA5F9}" type="sibTrans" cxnId="{A95A6016-92D5-4E9C-8D8C-25A4E51B7CCC}">
      <dgm:prSet/>
      <dgm:spPr/>
      <dgm:t>
        <a:bodyPr/>
        <a:lstStyle/>
        <a:p>
          <a:endParaRPr lang="en-US"/>
        </a:p>
      </dgm:t>
    </dgm:pt>
    <dgm:pt modelId="{94F1F039-3E84-42F5-A0AA-066DEFA7BE02}" type="parTrans" cxnId="{A95A6016-92D5-4E9C-8D8C-25A4E51B7CCC}">
      <dgm:prSet/>
      <dgm:spPr/>
      <dgm:t>
        <a:bodyPr/>
        <a:lstStyle/>
        <a:p>
          <a:endParaRPr lang="en-US"/>
        </a:p>
      </dgm:t>
    </dgm:pt>
    <dgm:pt modelId="{9A99D161-248F-4AB2-844A-0F086EAEFD53}">
      <dgm:prSet/>
      <dgm:spPr/>
      <dgm:t>
        <a:bodyPr/>
        <a:lstStyle/>
        <a:p>
          <a:r>
            <a:rPr lang="en-US" b="0" i="0" dirty="0"/>
            <a:t>If not received at the seller’s place of business, the location where the purchaser receives the digital product,;</a:t>
          </a:r>
          <a:endParaRPr lang="en-US" dirty="0"/>
        </a:p>
      </dgm:t>
    </dgm:pt>
    <dgm:pt modelId="{2B152718-D484-463C-BC65-345B8954CE8A}" type="sibTrans" cxnId="{4DD2432C-A4D6-494A-988B-39A08059A076}">
      <dgm:prSet/>
      <dgm:spPr/>
      <dgm:t>
        <a:bodyPr/>
        <a:lstStyle/>
        <a:p>
          <a:endParaRPr lang="en-US"/>
        </a:p>
      </dgm:t>
    </dgm:pt>
    <dgm:pt modelId="{49DF8026-B4C1-4F00-8CBF-647956AD7114}" type="parTrans" cxnId="{4DD2432C-A4D6-494A-988B-39A08059A076}">
      <dgm:prSet/>
      <dgm:spPr/>
      <dgm:t>
        <a:bodyPr/>
        <a:lstStyle/>
        <a:p>
          <a:endParaRPr lang="en-US"/>
        </a:p>
      </dgm:t>
    </dgm:pt>
    <dgm:pt modelId="{12D2D022-9D83-4080-9ACD-74F5F5871B22}">
      <dgm:prSet/>
      <dgm:spPr/>
      <dgm:t>
        <a:bodyPr/>
        <a:lstStyle/>
        <a:p>
          <a:r>
            <a:rPr lang="en-US" b="0" i="0" dirty="0"/>
            <a:t>If the location where the purchaser receives the digital product is not known, the purchaser’s address available in the seller’s business records;</a:t>
          </a:r>
          <a:endParaRPr lang="en-US" dirty="0"/>
        </a:p>
      </dgm:t>
    </dgm:pt>
    <dgm:pt modelId="{75D5E5F5-B572-4980-A8E0-0DAC5367CF63}" type="sibTrans" cxnId="{71884660-9D48-4EFE-B464-FAE7B100A220}">
      <dgm:prSet/>
      <dgm:spPr/>
      <dgm:t>
        <a:bodyPr/>
        <a:lstStyle/>
        <a:p>
          <a:endParaRPr lang="en-US"/>
        </a:p>
      </dgm:t>
    </dgm:pt>
    <dgm:pt modelId="{BD1DAD5A-AD66-4F8B-94BB-5FA154B8AEC7}" type="parTrans" cxnId="{71884660-9D48-4EFE-B464-FAE7B100A220}">
      <dgm:prSet/>
      <dgm:spPr/>
      <dgm:t>
        <a:bodyPr/>
        <a:lstStyle/>
        <a:p>
          <a:endParaRPr lang="en-US"/>
        </a:p>
      </dgm:t>
    </dgm:pt>
    <dgm:pt modelId="{10BF2F58-7765-49C6-8656-088A892C3EE3}">
      <dgm:prSet/>
      <dgm:spPr/>
      <dgm:t>
        <a:bodyPr/>
        <a:lstStyle/>
        <a:p>
          <a:r>
            <a:rPr lang="en-US" b="0" i="0" dirty="0"/>
            <a:t>If no address is available in the seller’s business records, the purchaser’s address obtained at the time of sale (e.g., purchaser’s payment instrument); and</a:t>
          </a:r>
          <a:endParaRPr lang="en-US" dirty="0"/>
        </a:p>
      </dgm:t>
    </dgm:pt>
    <dgm:pt modelId="{F8190118-8510-4432-82FB-97072FC68BA1}" type="sibTrans" cxnId="{074CD9A0-F5EC-44A6-990E-D666F284241D}">
      <dgm:prSet/>
      <dgm:spPr/>
      <dgm:t>
        <a:bodyPr/>
        <a:lstStyle/>
        <a:p>
          <a:endParaRPr lang="en-US"/>
        </a:p>
      </dgm:t>
    </dgm:pt>
    <dgm:pt modelId="{6BC52F33-C1FE-44C3-BD9A-FF24BB32DFE1}" type="parTrans" cxnId="{074CD9A0-F5EC-44A6-990E-D666F284241D}">
      <dgm:prSet/>
      <dgm:spPr/>
      <dgm:t>
        <a:bodyPr/>
        <a:lstStyle/>
        <a:p>
          <a:endParaRPr lang="en-US"/>
        </a:p>
      </dgm:t>
    </dgm:pt>
    <dgm:pt modelId="{106F5DCF-1B5B-4492-9DC8-5B6A0838D0AF}">
      <dgm:prSet/>
      <dgm:spPr/>
      <dgm:t>
        <a:bodyPr/>
        <a:lstStyle/>
        <a:p>
          <a:r>
            <a:rPr lang="en-US" b="0" i="0" dirty="0"/>
            <a:t>If no address is obtained at the time of sale, the address where the digital product is first made available for transmission by the seller (i.e., the seller’s address).</a:t>
          </a:r>
          <a:endParaRPr lang="en-US" dirty="0"/>
        </a:p>
      </dgm:t>
    </dgm:pt>
    <dgm:pt modelId="{5BA1909B-E325-4632-9154-8CAD1A67E442}" type="sibTrans" cxnId="{27F86389-92BE-400C-9CEA-C57577AFCEF0}">
      <dgm:prSet/>
      <dgm:spPr/>
      <dgm:t>
        <a:bodyPr/>
        <a:lstStyle/>
        <a:p>
          <a:endParaRPr lang="en-US"/>
        </a:p>
      </dgm:t>
    </dgm:pt>
    <dgm:pt modelId="{057804BE-8CDF-46EC-A4AA-7B5F257D02F0}" type="parTrans" cxnId="{27F86389-92BE-400C-9CEA-C57577AFCEF0}">
      <dgm:prSet/>
      <dgm:spPr/>
      <dgm:t>
        <a:bodyPr/>
        <a:lstStyle/>
        <a:p>
          <a:endParaRPr lang="en-US"/>
        </a:p>
      </dgm:t>
    </dgm:pt>
    <dgm:pt modelId="{20365335-DA2C-4293-87CA-E5A98F760309}" type="pres">
      <dgm:prSet presAssocID="{70AE16C1-B8B3-4B86-920B-8E72EFE24397}" presName="Name0" presStyleCnt="0">
        <dgm:presLayoutVars>
          <dgm:dir/>
          <dgm:resizeHandles val="exact"/>
        </dgm:presLayoutVars>
      </dgm:prSet>
      <dgm:spPr/>
    </dgm:pt>
    <dgm:pt modelId="{059BA63A-2C86-4880-A564-17E170F86419}" type="pres">
      <dgm:prSet presAssocID="{66D74DD8-8E9C-4136-8B18-1FC567AD113F}" presName="node" presStyleLbl="node1" presStyleIdx="0" presStyleCnt="1" custLinFactNeighborX="-6" custLinFactNeighborY="-6120">
        <dgm:presLayoutVars>
          <dgm:bulletEnabled val="1"/>
        </dgm:presLayoutVars>
      </dgm:prSet>
      <dgm:spPr/>
    </dgm:pt>
  </dgm:ptLst>
  <dgm:cxnLst>
    <dgm:cxn modelId="{6E03D912-1A4B-4CF8-A545-62C161816D84}" type="presOf" srcId="{10BF2F58-7765-49C6-8656-088A892C3EE3}" destId="{059BA63A-2C86-4880-A564-17E170F86419}" srcOrd="0" destOrd="4" presId="urn:microsoft.com/office/officeart/2016/7/layout/RepeatingBendingProcessNew"/>
    <dgm:cxn modelId="{A95A6016-92D5-4E9C-8D8C-25A4E51B7CCC}" srcId="{66D74DD8-8E9C-4136-8B18-1FC567AD113F}" destId="{8EB97F2D-AC6E-401C-A63C-0201720407EE}" srcOrd="0" destOrd="0" parTransId="{94F1F039-3E84-42F5-A0AA-066DEFA7BE02}" sibTransId="{D42E2EAD-2913-41BD-9954-A4B4C2BBA5F9}"/>
    <dgm:cxn modelId="{4DD2432C-A4D6-494A-988B-39A08059A076}" srcId="{66D74DD8-8E9C-4136-8B18-1FC567AD113F}" destId="{9A99D161-248F-4AB2-844A-0F086EAEFD53}" srcOrd="1" destOrd="0" parTransId="{49DF8026-B4C1-4F00-8CBF-647956AD7114}" sibTransId="{2B152718-D484-463C-BC65-345B8954CE8A}"/>
    <dgm:cxn modelId="{A19B533A-9BCE-49C8-9BD3-A77DFD6771BE}" srcId="{70AE16C1-B8B3-4B86-920B-8E72EFE24397}" destId="{66D74DD8-8E9C-4136-8B18-1FC567AD113F}" srcOrd="0" destOrd="0" parTransId="{A1062378-D8DA-4CF5-90F3-228325AC6B86}" sibTransId="{79A66DBC-2473-43CC-9536-E6F09C098973}"/>
    <dgm:cxn modelId="{71884660-9D48-4EFE-B464-FAE7B100A220}" srcId="{66D74DD8-8E9C-4136-8B18-1FC567AD113F}" destId="{12D2D022-9D83-4080-9ACD-74F5F5871B22}" srcOrd="2" destOrd="0" parTransId="{BD1DAD5A-AD66-4F8B-94BB-5FA154B8AEC7}" sibTransId="{75D5E5F5-B572-4980-A8E0-0DAC5367CF63}"/>
    <dgm:cxn modelId="{0290526B-5486-4A41-80E8-3BF120E77B33}" type="presOf" srcId="{70AE16C1-B8B3-4B86-920B-8E72EFE24397}" destId="{20365335-DA2C-4293-87CA-E5A98F760309}" srcOrd="0" destOrd="0" presId="urn:microsoft.com/office/officeart/2016/7/layout/RepeatingBendingProcessNew"/>
    <dgm:cxn modelId="{0186766E-8DE5-4917-B5BC-937C9A85CC55}" type="presOf" srcId="{9A99D161-248F-4AB2-844A-0F086EAEFD53}" destId="{059BA63A-2C86-4880-A564-17E170F86419}" srcOrd="0" destOrd="2" presId="urn:microsoft.com/office/officeart/2016/7/layout/RepeatingBendingProcessNew"/>
    <dgm:cxn modelId="{27F86389-92BE-400C-9CEA-C57577AFCEF0}" srcId="{66D74DD8-8E9C-4136-8B18-1FC567AD113F}" destId="{106F5DCF-1B5B-4492-9DC8-5B6A0838D0AF}" srcOrd="4" destOrd="0" parTransId="{057804BE-8CDF-46EC-A4AA-7B5F257D02F0}" sibTransId="{5BA1909B-E325-4632-9154-8CAD1A67E442}"/>
    <dgm:cxn modelId="{FCAF0693-131C-4C1F-860C-B2D569FD6B5D}" type="presOf" srcId="{106F5DCF-1B5B-4492-9DC8-5B6A0838D0AF}" destId="{059BA63A-2C86-4880-A564-17E170F86419}" srcOrd="0" destOrd="5" presId="urn:microsoft.com/office/officeart/2016/7/layout/RepeatingBendingProcessNew"/>
    <dgm:cxn modelId="{074CD9A0-F5EC-44A6-990E-D666F284241D}" srcId="{66D74DD8-8E9C-4136-8B18-1FC567AD113F}" destId="{10BF2F58-7765-49C6-8656-088A892C3EE3}" srcOrd="3" destOrd="0" parTransId="{6BC52F33-C1FE-44C3-BD9A-FF24BB32DFE1}" sibTransId="{F8190118-8510-4432-82FB-97072FC68BA1}"/>
    <dgm:cxn modelId="{C87F4FAD-F22E-400E-AA18-C19730763F70}" type="presOf" srcId="{8EB97F2D-AC6E-401C-A63C-0201720407EE}" destId="{059BA63A-2C86-4880-A564-17E170F86419}" srcOrd="0" destOrd="1" presId="urn:microsoft.com/office/officeart/2016/7/layout/RepeatingBendingProcessNew"/>
    <dgm:cxn modelId="{D3B5FAEE-B933-4555-B192-889E2028C04F}" type="presOf" srcId="{12D2D022-9D83-4080-9ACD-74F5F5871B22}" destId="{059BA63A-2C86-4880-A564-17E170F86419}" srcOrd="0" destOrd="3" presId="urn:microsoft.com/office/officeart/2016/7/layout/RepeatingBendingProcessNew"/>
    <dgm:cxn modelId="{395F7EF5-99F5-4E28-B66B-F336E87CBF2E}" type="presOf" srcId="{66D74DD8-8E9C-4136-8B18-1FC567AD113F}" destId="{059BA63A-2C86-4880-A564-17E170F86419}" srcOrd="0" destOrd="0" presId="urn:microsoft.com/office/officeart/2016/7/layout/RepeatingBendingProcessNew"/>
    <dgm:cxn modelId="{BBD1347D-8CBF-4F03-98C7-29D9CD5EF5E5}" type="presParOf" srcId="{20365335-DA2C-4293-87CA-E5A98F760309}" destId="{059BA63A-2C86-4880-A564-17E170F86419}"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712AA1-5293-4EBE-B371-336270C7805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366C26-9F75-495A-B7BD-5D221A85D5B8}">
      <dgm:prSet/>
      <dgm:spPr/>
      <dgm:t>
        <a:bodyPr/>
        <a:lstStyle/>
        <a:p>
          <a:r>
            <a:rPr lang="en-US" dirty="0"/>
            <a:t>Gross income from apportionable activities is attributed to Washington where the benefit of the service is received. (WAC 458-20-19402).</a:t>
          </a:r>
        </a:p>
      </dgm:t>
    </dgm:pt>
    <dgm:pt modelId="{F185613F-C92F-42D5-8B5E-038CD4689B90}" type="parTrans" cxnId="{C727B57B-E654-4935-BD16-FE061C7FB77B}">
      <dgm:prSet/>
      <dgm:spPr/>
      <dgm:t>
        <a:bodyPr/>
        <a:lstStyle/>
        <a:p>
          <a:endParaRPr lang="en-US"/>
        </a:p>
      </dgm:t>
    </dgm:pt>
    <dgm:pt modelId="{9134480E-5251-4644-BF1C-30C8E5457BDF}" type="sibTrans" cxnId="{C727B57B-E654-4935-BD16-FE061C7FB77B}">
      <dgm:prSet/>
      <dgm:spPr/>
      <dgm:t>
        <a:bodyPr/>
        <a:lstStyle/>
        <a:p>
          <a:endParaRPr lang="en-US"/>
        </a:p>
      </dgm:t>
    </dgm:pt>
    <dgm:pt modelId="{ADEFD225-4594-4763-B957-3F8E4F6F66AB}">
      <dgm:prSet/>
      <dgm:spPr/>
      <dgm:t>
        <a:bodyPr/>
        <a:lstStyle/>
        <a:p>
          <a:r>
            <a:rPr lang="en-US" dirty="0"/>
            <a:t>Apportionable royalty receipts are attributed to Washington according to where the intangible property will be used. (WAC 458-20-19403).</a:t>
          </a:r>
        </a:p>
      </dgm:t>
    </dgm:pt>
    <dgm:pt modelId="{AF1C8297-8545-453E-A5BC-3A1F11803D93}" type="parTrans" cxnId="{8E141A79-9E4C-4D75-94A5-3D55B0237CA3}">
      <dgm:prSet/>
      <dgm:spPr/>
      <dgm:t>
        <a:bodyPr/>
        <a:lstStyle/>
        <a:p>
          <a:endParaRPr lang="en-US"/>
        </a:p>
      </dgm:t>
    </dgm:pt>
    <dgm:pt modelId="{7A7A803B-4129-476A-83C1-7F2A8E16A268}" type="sibTrans" cxnId="{8E141A79-9E4C-4D75-94A5-3D55B0237CA3}">
      <dgm:prSet/>
      <dgm:spPr/>
      <dgm:t>
        <a:bodyPr/>
        <a:lstStyle/>
        <a:p>
          <a:endParaRPr lang="en-US"/>
        </a:p>
      </dgm:t>
    </dgm:pt>
    <dgm:pt modelId="{A61B3E94-AB55-42FE-AA3C-709B8D4F47C9}" type="pres">
      <dgm:prSet presAssocID="{69712AA1-5293-4EBE-B371-336270C7805E}" presName="linear" presStyleCnt="0">
        <dgm:presLayoutVars>
          <dgm:animLvl val="lvl"/>
          <dgm:resizeHandles val="exact"/>
        </dgm:presLayoutVars>
      </dgm:prSet>
      <dgm:spPr/>
    </dgm:pt>
    <dgm:pt modelId="{84B5F205-B941-42C7-9B08-6AF652D4B8C0}" type="pres">
      <dgm:prSet presAssocID="{07366C26-9F75-495A-B7BD-5D221A85D5B8}" presName="parentText" presStyleLbl="node1" presStyleIdx="0" presStyleCnt="2">
        <dgm:presLayoutVars>
          <dgm:chMax val="0"/>
          <dgm:bulletEnabled val="1"/>
        </dgm:presLayoutVars>
      </dgm:prSet>
      <dgm:spPr/>
    </dgm:pt>
    <dgm:pt modelId="{4B36B80D-DA5B-4327-AA06-ABBA01D13684}" type="pres">
      <dgm:prSet presAssocID="{9134480E-5251-4644-BF1C-30C8E5457BDF}" presName="spacer" presStyleCnt="0"/>
      <dgm:spPr/>
    </dgm:pt>
    <dgm:pt modelId="{5AD6D6EF-3B22-4B5C-9584-26C81E003A2A}" type="pres">
      <dgm:prSet presAssocID="{ADEFD225-4594-4763-B957-3F8E4F6F66AB}" presName="parentText" presStyleLbl="node1" presStyleIdx="1" presStyleCnt="2">
        <dgm:presLayoutVars>
          <dgm:chMax val="0"/>
          <dgm:bulletEnabled val="1"/>
        </dgm:presLayoutVars>
      </dgm:prSet>
      <dgm:spPr/>
    </dgm:pt>
  </dgm:ptLst>
  <dgm:cxnLst>
    <dgm:cxn modelId="{301E424B-082F-4C10-B657-8770149C0462}" type="presOf" srcId="{ADEFD225-4594-4763-B957-3F8E4F6F66AB}" destId="{5AD6D6EF-3B22-4B5C-9584-26C81E003A2A}" srcOrd="0" destOrd="0" presId="urn:microsoft.com/office/officeart/2005/8/layout/vList2"/>
    <dgm:cxn modelId="{E1837356-3B65-461E-888A-A009A6A5FD23}" type="presOf" srcId="{07366C26-9F75-495A-B7BD-5D221A85D5B8}" destId="{84B5F205-B941-42C7-9B08-6AF652D4B8C0}" srcOrd="0" destOrd="0" presId="urn:microsoft.com/office/officeart/2005/8/layout/vList2"/>
    <dgm:cxn modelId="{8E141A79-9E4C-4D75-94A5-3D55B0237CA3}" srcId="{69712AA1-5293-4EBE-B371-336270C7805E}" destId="{ADEFD225-4594-4763-B957-3F8E4F6F66AB}" srcOrd="1" destOrd="0" parTransId="{AF1C8297-8545-453E-A5BC-3A1F11803D93}" sibTransId="{7A7A803B-4129-476A-83C1-7F2A8E16A268}"/>
    <dgm:cxn modelId="{C727B57B-E654-4935-BD16-FE061C7FB77B}" srcId="{69712AA1-5293-4EBE-B371-336270C7805E}" destId="{07366C26-9F75-495A-B7BD-5D221A85D5B8}" srcOrd="0" destOrd="0" parTransId="{F185613F-C92F-42D5-8B5E-038CD4689B90}" sibTransId="{9134480E-5251-4644-BF1C-30C8E5457BDF}"/>
    <dgm:cxn modelId="{B13D8A9B-99D1-4623-B4C1-420131023C6C}" type="presOf" srcId="{69712AA1-5293-4EBE-B371-336270C7805E}" destId="{A61B3E94-AB55-42FE-AA3C-709B8D4F47C9}" srcOrd="0" destOrd="0" presId="urn:microsoft.com/office/officeart/2005/8/layout/vList2"/>
    <dgm:cxn modelId="{5FDFF96A-6DDC-4121-843D-DC8660B7B9AF}" type="presParOf" srcId="{A61B3E94-AB55-42FE-AA3C-709B8D4F47C9}" destId="{84B5F205-B941-42C7-9B08-6AF652D4B8C0}" srcOrd="0" destOrd="0" presId="urn:microsoft.com/office/officeart/2005/8/layout/vList2"/>
    <dgm:cxn modelId="{9C62C5FD-9A35-418B-9A84-68FB329326F2}" type="presParOf" srcId="{A61B3E94-AB55-42FE-AA3C-709B8D4F47C9}" destId="{4B36B80D-DA5B-4327-AA06-ABBA01D13684}" srcOrd="1" destOrd="0" presId="urn:microsoft.com/office/officeart/2005/8/layout/vList2"/>
    <dgm:cxn modelId="{083C5E52-D296-420A-8C5E-8D7C3FC3CF2A}" type="presParOf" srcId="{A61B3E94-AB55-42FE-AA3C-709B8D4F47C9}" destId="{5AD6D6EF-3B22-4B5C-9584-26C81E003A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2DD6A-0345-46B9-A609-9CF4C89CBCE9}" type="doc">
      <dgm:prSet loTypeId="urn:microsoft.com/office/officeart/2005/8/layout/list1" loCatId="list" qsTypeId="urn:microsoft.com/office/officeart/2005/8/quickstyle/simple1" qsCatId="simple" csTypeId="urn:microsoft.com/office/officeart/2005/8/colors/accent5_2" csCatId="accent5"/>
      <dgm:spPr/>
      <dgm:t>
        <a:bodyPr/>
        <a:lstStyle/>
        <a:p>
          <a:endParaRPr lang="en-US"/>
        </a:p>
      </dgm:t>
    </dgm:pt>
    <dgm:pt modelId="{F9239BD9-7241-42A0-A589-F1740182C0AC}">
      <dgm:prSet/>
      <dgm:spPr/>
      <dgm:t>
        <a:bodyPr/>
        <a:lstStyle/>
        <a:p>
          <a:r>
            <a:rPr lang="en-US" b="1" dirty="0"/>
            <a:t>Payment currencies</a:t>
          </a:r>
          <a:endParaRPr lang="en-US" dirty="0"/>
        </a:p>
      </dgm:t>
    </dgm:pt>
    <dgm:pt modelId="{38A11EB0-C8C5-4BA6-B214-8F710F076ED5}" type="parTrans" cxnId="{97447E0E-0FC7-4C82-8AEB-FDF628D08B3C}">
      <dgm:prSet/>
      <dgm:spPr/>
      <dgm:t>
        <a:bodyPr/>
        <a:lstStyle/>
        <a:p>
          <a:endParaRPr lang="en-US"/>
        </a:p>
      </dgm:t>
    </dgm:pt>
    <dgm:pt modelId="{7D7F8FAD-09B0-49D7-86FB-C41DAC3296F2}" type="sibTrans" cxnId="{97447E0E-0FC7-4C82-8AEB-FDF628D08B3C}">
      <dgm:prSet/>
      <dgm:spPr/>
      <dgm:t>
        <a:bodyPr/>
        <a:lstStyle/>
        <a:p>
          <a:endParaRPr lang="en-US"/>
        </a:p>
      </dgm:t>
    </dgm:pt>
    <dgm:pt modelId="{658BF22E-EE95-466A-A251-48FA716E5B42}">
      <dgm:prSet/>
      <dgm:spPr/>
      <dgm:t>
        <a:bodyPr/>
        <a:lstStyle/>
        <a:p>
          <a:r>
            <a:rPr lang="en-US" dirty="0"/>
            <a:t>Used to buy and sell goods or services. Work like FIAT currency</a:t>
          </a:r>
        </a:p>
      </dgm:t>
    </dgm:pt>
    <dgm:pt modelId="{5C685067-214F-45A1-B78F-D46ABD0094EA}" type="parTrans" cxnId="{550B67B0-69DA-4A01-A04C-F2AFE079FC68}">
      <dgm:prSet/>
      <dgm:spPr/>
      <dgm:t>
        <a:bodyPr/>
        <a:lstStyle/>
        <a:p>
          <a:endParaRPr lang="en-US"/>
        </a:p>
      </dgm:t>
    </dgm:pt>
    <dgm:pt modelId="{10B3ED71-2A4A-425F-9330-A9D8AA0B28D3}" type="sibTrans" cxnId="{550B67B0-69DA-4A01-A04C-F2AFE079FC68}">
      <dgm:prSet/>
      <dgm:spPr/>
      <dgm:t>
        <a:bodyPr/>
        <a:lstStyle/>
        <a:p>
          <a:endParaRPr lang="en-US"/>
        </a:p>
      </dgm:t>
    </dgm:pt>
    <dgm:pt modelId="{15799CFD-5360-4333-9610-61EDDC47845F}">
      <dgm:prSet/>
      <dgm:spPr/>
      <dgm:t>
        <a:bodyPr/>
        <a:lstStyle/>
        <a:p>
          <a:r>
            <a:rPr lang="en-US" dirty="0"/>
            <a:t>Payment currencies represent the first generation of blockchain technology put to practical use</a:t>
          </a:r>
        </a:p>
      </dgm:t>
    </dgm:pt>
    <dgm:pt modelId="{FD84E04A-8CB4-4449-991B-2B70D014F0AF}" type="parTrans" cxnId="{5848DE12-7E7F-4BDB-8B76-8758915A778A}">
      <dgm:prSet/>
      <dgm:spPr/>
      <dgm:t>
        <a:bodyPr/>
        <a:lstStyle/>
        <a:p>
          <a:endParaRPr lang="en-US"/>
        </a:p>
      </dgm:t>
    </dgm:pt>
    <dgm:pt modelId="{B5817709-7E8C-467D-8348-0969CD50A80B}" type="sibTrans" cxnId="{5848DE12-7E7F-4BDB-8B76-8758915A778A}">
      <dgm:prSet/>
      <dgm:spPr/>
      <dgm:t>
        <a:bodyPr/>
        <a:lstStyle/>
        <a:p>
          <a:endParaRPr lang="en-US"/>
        </a:p>
      </dgm:t>
    </dgm:pt>
    <dgm:pt modelId="{BCB11C0E-C792-4804-ADC2-13DB1E7862C7}">
      <dgm:prSet/>
      <dgm:spPr/>
      <dgm:t>
        <a:bodyPr/>
        <a:lstStyle/>
        <a:p>
          <a:r>
            <a:rPr lang="en-US" dirty="0"/>
            <a:t>Examples: Bitcoin, Iota, Dash, ZCash</a:t>
          </a:r>
        </a:p>
      </dgm:t>
    </dgm:pt>
    <dgm:pt modelId="{FECE2332-ABA5-4859-94EC-F8570F73D1E8}" type="parTrans" cxnId="{3D66CFA8-4E2D-4EBE-A252-A775CEF9247D}">
      <dgm:prSet/>
      <dgm:spPr/>
      <dgm:t>
        <a:bodyPr/>
        <a:lstStyle/>
        <a:p>
          <a:endParaRPr lang="en-US"/>
        </a:p>
      </dgm:t>
    </dgm:pt>
    <dgm:pt modelId="{46F2D5CC-65C5-4532-B1BD-EBD31262ED2C}" type="sibTrans" cxnId="{3D66CFA8-4E2D-4EBE-A252-A775CEF9247D}">
      <dgm:prSet/>
      <dgm:spPr/>
      <dgm:t>
        <a:bodyPr/>
        <a:lstStyle/>
        <a:p>
          <a:endParaRPr lang="en-US"/>
        </a:p>
      </dgm:t>
    </dgm:pt>
    <dgm:pt modelId="{5A9D009A-1FB6-4639-AFBD-E37DA2B9F2D4}">
      <dgm:prSet/>
      <dgm:spPr/>
      <dgm:t>
        <a:bodyPr/>
        <a:lstStyle/>
        <a:p>
          <a:r>
            <a:rPr lang="en-US" b="1" dirty="0"/>
            <a:t>Stable coins (algorithmic vs. collateralized) </a:t>
          </a:r>
          <a:endParaRPr lang="en-US" dirty="0"/>
        </a:p>
      </dgm:t>
    </dgm:pt>
    <dgm:pt modelId="{8279F219-A0D0-4479-B7B6-17D486543AD4}" type="parTrans" cxnId="{7CEB8024-DE14-4718-ABDA-6F4B16717090}">
      <dgm:prSet/>
      <dgm:spPr/>
      <dgm:t>
        <a:bodyPr/>
        <a:lstStyle/>
        <a:p>
          <a:endParaRPr lang="en-US"/>
        </a:p>
      </dgm:t>
    </dgm:pt>
    <dgm:pt modelId="{FCF26AD8-28B7-4033-A989-E518C251F801}" type="sibTrans" cxnId="{7CEB8024-DE14-4718-ABDA-6F4B16717090}">
      <dgm:prSet/>
      <dgm:spPr/>
      <dgm:t>
        <a:bodyPr/>
        <a:lstStyle/>
        <a:p>
          <a:endParaRPr lang="en-US"/>
        </a:p>
      </dgm:t>
    </dgm:pt>
    <dgm:pt modelId="{4D2273B2-383E-45DE-AE9F-5F5BE39B2CEB}">
      <dgm:prSet/>
      <dgm:spPr/>
      <dgm:t>
        <a:bodyPr/>
        <a:lstStyle/>
        <a:p>
          <a:r>
            <a:rPr lang="en-US" dirty="0"/>
            <a:t>Value is kept equal (or nearly equal) to the value of another asset, such as FIAT currency, precious metals, or stable assets (e.g., barrel of crude oil)</a:t>
          </a:r>
        </a:p>
      </dgm:t>
    </dgm:pt>
    <dgm:pt modelId="{7CD72844-4572-4954-96AE-A9F3D6813E3A}" type="parTrans" cxnId="{E9D4DA99-1B87-4B7A-BD0A-42DED3EA571C}">
      <dgm:prSet/>
      <dgm:spPr/>
      <dgm:t>
        <a:bodyPr/>
        <a:lstStyle/>
        <a:p>
          <a:endParaRPr lang="en-US"/>
        </a:p>
      </dgm:t>
    </dgm:pt>
    <dgm:pt modelId="{28B700E2-402D-4DD1-88C2-6BD35DAF04E7}" type="sibTrans" cxnId="{E9D4DA99-1B87-4B7A-BD0A-42DED3EA571C}">
      <dgm:prSet/>
      <dgm:spPr/>
      <dgm:t>
        <a:bodyPr/>
        <a:lstStyle/>
        <a:p>
          <a:endParaRPr lang="en-US"/>
        </a:p>
      </dgm:t>
    </dgm:pt>
    <dgm:pt modelId="{FFE84BAB-B4C4-40CB-90C1-74103DFC213E}">
      <dgm:prSet/>
      <dgm:spPr/>
      <dgm:t>
        <a:bodyPr/>
        <a:lstStyle/>
        <a:p>
          <a:r>
            <a:rPr lang="en-US" dirty="0"/>
            <a:t>Most stable coins are collateralized, each time a new coin is issued into circulation, the coin is backed by collateral which is put into reserve</a:t>
          </a:r>
        </a:p>
      </dgm:t>
    </dgm:pt>
    <dgm:pt modelId="{DCB2FF53-AACB-4C82-ADCA-D448BE4BB309}" type="parTrans" cxnId="{778A01F9-203D-4674-950E-5118D2F2A627}">
      <dgm:prSet/>
      <dgm:spPr/>
      <dgm:t>
        <a:bodyPr/>
        <a:lstStyle/>
        <a:p>
          <a:endParaRPr lang="en-US"/>
        </a:p>
      </dgm:t>
    </dgm:pt>
    <dgm:pt modelId="{0D1712C9-9344-47D3-B235-56DFAFA6229C}" type="sibTrans" cxnId="{778A01F9-203D-4674-950E-5118D2F2A627}">
      <dgm:prSet/>
      <dgm:spPr/>
      <dgm:t>
        <a:bodyPr/>
        <a:lstStyle/>
        <a:p>
          <a:endParaRPr lang="en-US"/>
        </a:p>
      </dgm:t>
    </dgm:pt>
    <dgm:pt modelId="{9945D1C3-4D72-4061-B9E8-14A442C3CED6}">
      <dgm:prSet/>
      <dgm:spPr/>
      <dgm:t>
        <a:bodyPr/>
        <a:lstStyle/>
        <a:p>
          <a:r>
            <a:rPr lang="en-US" dirty="0"/>
            <a:t>Example: USD Coin</a:t>
          </a:r>
        </a:p>
      </dgm:t>
    </dgm:pt>
    <dgm:pt modelId="{0C4D1433-14C6-4C45-B47B-8E82BF816A9A}" type="parTrans" cxnId="{DEC515FF-D938-4663-831D-A08E4CEFDE4C}">
      <dgm:prSet/>
      <dgm:spPr/>
      <dgm:t>
        <a:bodyPr/>
        <a:lstStyle/>
        <a:p>
          <a:endParaRPr lang="en-US"/>
        </a:p>
      </dgm:t>
    </dgm:pt>
    <dgm:pt modelId="{62DE23C8-648B-43A7-805F-1C42AD9C1975}" type="sibTrans" cxnId="{DEC515FF-D938-4663-831D-A08E4CEFDE4C}">
      <dgm:prSet/>
      <dgm:spPr/>
      <dgm:t>
        <a:bodyPr/>
        <a:lstStyle/>
        <a:p>
          <a:endParaRPr lang="en-US"/>
        </a:p>
      </dgm:t>
    </dgm:pt>
    <dgm:pt modelId="{076E1EFB-0AB6-4B51-A995-DA3C65172D8F}">
      <dgm:prSet/>
      <dgm:spPr/>
      <dgm:t>
        <a:bodyPr/>
        <a:lstStyle/>
        <a:p>
          <a:r>
            <a:rPr lang="en-US" dirty="0"/>
            <a:t>Algorithmic stable coins are less common than collateralized ones. </a:t>
          </a:r>
        </a:p>
      </dgm:t>
    </dgm:pt>
    <dgm:pt modelId="{C2D91E8E-7595-4011-B065-7FF7D4CF0B0F}" type="parTrans" cxnId="{719E79CA-5AB5-44A9-B602-DA350E7AAA4D}">
      <dgm:prSet/>
      <dgm:spPr/>
      <dgm:t>
        <a:bodyPr/>
        <a:lstStyle/>
        <a:p>
          <a:endParaRPr lang="en-US"/>
        </a:p>
      </dgm:t>
    </dgm:pt>
    <dgm:pt modelId="{44AB2B25-945D-458C-9936-03ADCBAC241F}" type="sibTrans" cxnId="{719E79CA-5AB5-44A9-B602-DA350E7AAA4D}">
      <dgm:prSet/>
      <dgm:spPr/>
      <dgm:t>
        <a:bodyPr/>
        <a:lstStyle/>
        <a:p>
          <a:endParaRPr lang="en-US"/>
        </a:p>
      </dgm:t>
    </dgm:pt>
    <dgm:pt modelId="{6C34A0EC-5222-4897-8D6C-1EE10774364D}">
      <dgm:prSet/>
      <dgm:spPr/>
      <dgm:t>
        <a:bodyPr/>
        <a:lstStyle/>
        <a:p>
          <a:r>
            <a:rPr lang="en-US" dirty="0"/>
            <a:t>Example: terraUSD (UST) </a:t>
          </a:r>
        </a:p>
      </dgm:t>
    </dgm:pt>
    <dgm:pt modelId="{0E2E8B52-98F0-4F80-BE93-8FCE0B87D2ED}" type="parTrans" cxnId="{20401951-79DB-4A04-ADCF-1422854A469C}">
      <dgm:prSet/>
      <dgm:spPr/>
      <dgm:t>
        <a:bodyPr/>
        <a:lstStyle/>
        <a:p>
          <a:endParaRPr lang="en-US"/>
        </a:p>
      </dgm:t>
    </dgm:pt>
    <dgm:pt modelId="{34E6F4A5-B88E-48C3-A1FD-037355F18A4E}" type="sibTrans" cxnId="{20401951-79DB-4A04-ADCF-1422854A469C}">
      <dgm:prSet/>
      <dgm:spPr/>
      <dgm:t>
        <a:bodyPr/>
        <a:lstStyle/>
        <a:p>
          <a:endParaRPr lang="en-US"/>
        </a:p>
      </dgm:t>
    </dgm:pt>
    <dgm:pt modelId="{26EF5A1F-770C-4D39-B6BB-45277A1F47BD}" type="pres">
      <dgm:prSet presAssocID="{8FF2DD6A-0345-46B9-A609-9CF4C89CBCE9}" presName="linear" presStyleCnt="0">
        <dgm:presLayoutVars>
          <dgm:dir/>
          <dgm:animLvl val="lvl"/>
          <dgm:resizeHandles val="exact"/>
        </dgm:presLayoutVars>
      </dgm:prSet>
      <dgm:spPr/>
    </dgm:pt>
    <dgm:pt modelId="{027320E9-B450-4B6E-959D-5BECCB5EC906}" type="pres">
      <dgm:prSet presAssocID="{F9239BD9-7241-42A0-A589-F1740182C0AC}" presName="parentLin" presStyleCnt="0"/>
      <dgm:spPr/>
    </dgm:pt>
    <dgm:pt modelId="{45B4571B-3531-4DCC-856F-F436497B44F2}" type="pres">
      <dgm:prSet presAssocID="{F9239BD9-7241-42A0-A589-F1740182C0AC}" presName="parentLeftMargin" presStyleLbl="node1" presStyleIdx="0" presStyleCnt="2"/>
      <dgm:spPr/>
    </dgm:pt>
    <dgm:pt modelId="{4BA79EC7-3814-4304-AB7B-2C4B664A9B89}" type="pres">
      <dgm:prSet presAssocID="{F9239BD9-7241-42A0-A589-F1740182C0AC}" presName="parentText" presStyleLbl="node1" presStyleIdx="0" presStyleCnt="2">
        <dgm:presLayoutVars>
          <dgm:chMax val="0"/>
          <dgm:bulletEnabled val="1"/>
        </dgm:presLayoutVars>
      </dgm:prSet>
      <dgm:spPr/>
    </dgm:pt>
    <dgm:pt modelId="{9539FB6C-B360-48DE-93B8-0DDCD122C338}" type="pres">
      <dgm:prSet presAssocID="{F9239BD9-7241-42A0-A589-F1740182C0AC}" presName="negativeSpace" presStyleCnt="0"/>
      <dgm:spPr/>
    </dgm:pt>
    <dgm:pt modelId="{46F5CE1C-531E-4AEF-BF9F-D73E5F6C0CC8}" type="pres">
      <dgm:prSet presAssocID="{F9239BD9-7241-42A0-A589-F1740182C0AC}" presName="childText" presStyleLbl="conFgAcc1" presStyleIdx="0" presStyleCnt="2">
        <dgm:presLayoutVars>
          <dgm:bulletEnabled val="1"/>
        </dgm:presLayoutVars>
      </dgm:prSet>
      <dgm:spPr/>
    </dgm:pt>
    <dgm:pt modelId="{B335A5A1-C426-4FDD-98B0-D299F2628354}" type="pres">
      <dgm:prSet presAssocID="{7D7F8FAD-09B0-49D7-86FB-C41DAC3296F2}" presName="spaceBetweenRectangles" presStyleCnt="0"/>
      <dgm:spPr/>
    </dgm:pt>
    <dgm:pt modelId="{A2488884-1007-447A-8573-14C4F13B396E}" type="pres">
      <dgm:prSet presAssocID="{5A9D009A-1FB6-4639-AFBD-E37DA2B9F2D4}" presName="parentLin" presStyleCnt="0"/>
      <dgm:spPr/>
    </dgm:pt>
    <dgm:pt modelId="{02C09EA5-8FDA-461F-8044-FBE56CF8E24B}" type="pres">
      <dgm:prSet presAssocID="{5A9D009A-1FB6-4639-AFBD-E37DA2B9F2D4}" presName="parentLeftMargin" presStyleLbl="node1" presStyleIdx="0" presStyleCnt="2"/>
      <dgm:spPr/>
    </dgm:pt>
    <dgm:pt modelId="{FFEB67A6-C06F-4E47-9548-93C39C2F3740}" type="pres">
      <dgm:prSet presAssocID="{5A9D009A-1FB6-4639-AFBD-E37DA2B9F2D4}" presName="parentText" presStyleLbl="node1" presStyleIdx="1" presStyleCnt="2">
        <dgm:presLayoutVars>
          <dgm:chMax val="0"/>
          <dgm:bulletEnabled val="1"/>
        </dgm:presLayoutVars>
      </dgm:prSet>
      <dgm:spPr/>
    </dgm:pt>
    <dgm:pt modelId="{B1AF44F7-D9C0-49CA-9A29-DEEFAB255824}" type="pres">
      <dgm:prSet presAssocID="{5A9D009A-1FB6-4639-AFBD-E37DA2B9F2D4}" presName="negativeSpace" presStyleCnt="0"/>
      <dgm:spPr/>
    </dgm:pt>
    <dgm:pt modelId="{359F7838-51D1-452E-AC20-F6D265C9612B}" type="pres">
      <dgm:prSet presAssocID="{5A9D009A-1FB6-4639-AFBD-E37DA2B9F2D4}" presName="childText" presStyleLbl="conFgAcc1" presStyleIdx="1" presStyleCnt="2">
        <dgm:presLayoutVars>
          <dgm:bulletEnabled val="1"/>
        </dgm:presLayoutVars>
      </dgm:prSet>
      <dgm:spPr/>
    </dgm:pt>
  </dgm:ptLst>
  <dgm:cxnLst>
    <dgm:cxn modelId="{97447E0E-0FC7-4C82-8AEB-FDF628D08B3C}" srcId="{8FF2DD6A-0345-46B9-A609-9CF4C89CBCE9}" destId="{F9239BD9-7241-42A0-A589-F1740182C0AC}" srcOrd="0" destOrd="0" parTransId="{38A11EB0-C8C5-4BA6-B214-8F710F076ED5}" sibTransId="{7D7F8FAD-09B0-49D7-86FB-C41DAC3296F2}"/>
    <dgm:cxn modelId="{5848DE12-7E7F-4BDB-8B76-8758915A778A}" srcId="{F9239BD9-7241-42A0-A589-F1740182C0AC}" destId="{15799CFD-5360-4333-9610-61EDDC47845F}" srcOrd="1" destOrd="0" parTransId="{FD84E04A-8CB4-4449-991B-2B70D014F0AF}" sibTransId="{B5817709-7E8C-467D-8348-0969CD50A80B}"/>
    <dgm:cxn modelId="{A38D4714-C313-43DB-A022-3BD75A07A47D}" type="presOf" srcId="{15799CFD-5360-4333-9610-61EDDC47845F}" destId="{46F5CE1C-531E-4AEF-BF9F-D73E5F6C0CC8}" srcOrd="0" destOrd="1" presId="urn:microsoft.com/office/officeart/2005/8/layout/list1"/>
    <dgm:cxn modelId="{7CEB8024-DE14-4718-ABDA-6F4B16717090}" srcId="{8FF2DD6A-0345-46B9-A609-9CF4C89CBCE9}" destId="{5A9D009A-1FB6-4639-AFBD-E37DA2B9F2D4}" srcOrd="1" destOrd="0" parTransId="{8279F219-A0D0-4479-B7B6-17D486543AD4}" sibTransId="{FCF26AD8-28B7-4033-A989-E518C251F801}"/>
    <dgm:cxn modelId="{0B16B845-9A8D-45E3-97A4-82D38D2C3940}" type="presOf" srcId="{8FF2DD6A-0345-46B9-A609-9CF4C89CBCE9}" destId="{26EF5A1F-770C-4D39-B6BB-45277A1F47BD}" srcOrd="0" destOrd="0" presId="urn:microsoft.com/office/officeart/2005/8/layout/list1"/>
    <dgm:cxn modelId="{758F2670-60EA-4BE4-8BED-1C228AFB3BF6}" type="presOf" srcId="{F9239BD9-7241-42A0-A589-F1740182C0AC}" destId="{45B4571B-3531-4DCC-856F-F436497B44F2}" srcOrd="0" destOrd="0" presId="urn:microsoft.com/office/officeart/2005/8/layout/list1"/>
    <dgm:cxn modelId="{20401951-79DB-4A04-ADCF-1422854A469C}" srcId="{5A9D009A-1FB6-4639-AFBD-E37DA2B9F2D4}" destId="{6C34A0EC-5222-4897-8D6C-1EE10774364D}" srcOrd="4" destOrd="0" parTransId="{0E2E8B52-98F0-4F80-BE93-8FCE0B87D2ED}" sibTransId="{34E6F4A5-B88E-48C3-A1FD-037355F18A4E}"/>
    <dgm:cxn modelId="{0C84FA71-7750-4A3A-A06E-71B92CB70F1B}" type="presOf" srcId="{5A9D009A-1FB6-4639-AFBD-E37DA2B9F2D4}" destId="{02C09EA5-8FDA-461F-8044-FBE56CF8E24B}" srcOrd="0" destOrd="0" presId="urn:microsoft.com/office/officeart/2005/8/layout/list1"/>
    <dgm:cxn modelId="{C3628B7C-A76B-43C7-8CF3-E944D2E03459}" type="presOf" srcId="{BCB11C0E-C792-4804-ADC2-13DB1E7862C7}" destId="{46F5CE1C-531E-4AEF-BF9F-D73E5F6C0CC8}" srcOrd="0" destOrd="2" presId="urn:microsoft.com/office/officeart/2005/8/layout/list1"/>
    <dgm:cxn modelId="{F34A8C89-15D5-46AB-8363-4FECF989DAA9}" type="presOf" srcId="{F9239BD9-7241-42A0-A589-F1740182C0AC}" destId="{4BA79EC7-3814-4304-AB7B-2C4B664A9B89}" srcOrd="1" destOrd="0" presId="urn:microsoft.com/office/officeart/2005/8/layout/list1"/>
    <dgm:cxn modelId="{B4AAA692-F954-4F91-9E1D-0BFBC78454E4}" type="presOf" srcId="{6C34A0EC-5222-4897-8D6C-1EE10774364D}" destId="{359F7838-51D1-452E-AC20-F6D265C9612B}" srcOrd="0" destOrd="4" presId="urn:microsoft.com/office/officeart/2005/8/layout/list1"/>
    <dgm:cxn modelId="{E9D4DA99-1B87-4B7A-BD0A-42DED3EA571C}" srcId="{5A9D009A-1FB6-4639-AFBD-E37DA2B9F2D4}" destId="{4D2273B2-383E-45DE-AE9F-5F5BE39B2CEB}" srcOrd="0" destOrd="0" parTransId="{7CD72844-4572-4954-96AE-A9F3D6813E3A}" sibTransId="{28B700E2-402D-4DD1-88C2-6BD35DAF04E7}"/>
    <dgm:cxn modelId="{1F093AA6-7E7C-4595-868B-D2870A135048}" type="presOf" srcId="{5A9D009A-1FB6-4639-AFBD-E37DA2B9F2D4}" destId="{FFEB67A6-C06F-4E47-9548-93C39C2F3740}" srcOrd="1" destOrd="0" presId="urn:microsoft.com/office/officeart/2005/8/layout/list1"/>
    <dgm:cxn modelId="{3D66CFA8-4E2D-4EBE-A252-A775CEF9247D}" srcId="{F9239BD9-7241-42A0-A589-F1740182C0AC}" destId="{BCB11C0E-C792-4804-ADC2-13DB1E7862C7}" srcOrd="2" destOrd="0" parTransId="{FECE2332-ABA5-4859-94EC-F8570F73D1E8}" sibTransId="{46F2D5CC-65C5-4532-B1BD-EBD31262ED2C}"/>
    <dgm:cxn modelId="{550B67B0-69DA-4A01-A04C-F2AFE079FC68}" srcId="{F9239BD9-7241-42A0-A589-F1740182C0AC}" destId="{658BF22E-EE95-466A-A251-48FA716E5B42}" srcOrd="0" destOrd="0" parTransId="{5C685067-214F-45A1-B78F-D46ABD0094EA}" sibTransId="{10B3ED71-2A4A-425F-9330-A9D8AA0B28D3}"/>
    <dgm:cxn modelId="{8956F8B8-E808-404B-8F91-1D575C1B5CCD}" type="presOf" srcId="{076E1EFB-0AB6-4B51-A995-DA3C65172D8F}" destId="{359F7838-51D1-452E-AC20-F6D265C9612B}" srcOrd="0" destOrd="3" presId="urn:microsoft.com/office/officeart/2005/8/layout/list1"/>
    <dgm:cxn modelId="{719E79CA-5AB5-44A9-B602-DA350E7AAA4D}" srcId="{5A9D009A-1FB6-4639-AFBD-E37DA2B9F2D4}" destId="{076E1EFB-0AB6-4B51-A995-DA3C65172D8F}" srcOrd="3" destOrd="0" parTransId="{C2D91E8E-7595-4011-B065-7FF7D4CF0B0F}" sibTransId="{44AB2B25-945D-458C-9936-03ADCBAC241F}"/>
    <dgm:cxn modelId="{399264D1-1741-4146-9A51-1BFEF3A684BD}" type="presOf" srcId="{9945D1C3-4D72-4061-B9E8-14A442C3CED6}" destId="{359F7838-51D1-452E-AC20-F6D265C9612B}" srcOrd="0" destOrd="2" presId="urn:microsoft.com/office/officeart/2005/8/layout/list1"/>
    <dgm:cxn modelId="{8B0B8EDA-D24E-43AC-998D-97220F0B431D}" type="presOf" srcId="{4D2273B2-383E-45DE-AE9F-5F5BE39B2CEB}" destId="{359F7838-51D1-452E-AC20-F6D265C9612B}" srcOrd="0" destOrd="0" presId="urn:microsoft.com/office/officeart/2005/8/layout/list1"/>
    <dgm:cxn modelId="{2C1B59DF-2FAE-4F52-9C8D-1A9397ADDC07}" type="presOf" srcId="{FFE84BAB-B4C4-40CB-90C1-74103DFC213E}" destId="{359F7838-51D1-452E-AC20-F6D265C9612B}" srcOrd="0" destOrd="1" presId="urn:microsoft.com/office/officeart/2005/8/layout/list1"/>
    <dgm:cxn modelId="{778A01F9-203D-4674-950E-5118D2F2A627}" srcId="{5A9D009A-1FB6-4639-AFBD-E37DA2B9F2D4}" destId="{FFE84BAB-B4C4-40CB-90C1-74103DFC213E}" srcOrd="1" destOrd="0" parTransId="{DCB2FF53-AACB-4C82-ADCA-D448BE4BB309}" sibTransId="{0D1712C9-9344-47D3-B235-56DFAFA6229C}"/>
    <dgm:cxn modelId="{54E256FE-AF05-4E55-9D01-958A08BA5153}" type="presOf" srcId="{658BF22E-EE95-466A-A251-48FA716E5B42}" destId="{46F5CE1C-531E-4AEF-BF9F-D73E5F6C0CC8}" srcOrd="0" destOrd="0" presId="urn:microsoft.com/office/officeart/2005/8/layout/list1"/>
    <dgm:cxn modelId="{DEC515FF-D938-4663-831D-A08E4CEFDE4C}" srcId="{5A9D009A-1FB6-4639-AFBD-E37DA2B9F2D4}" destId="{9945D1C3-4D72-4061-B9E8-14A442C3CED6}" srcOrd="2" destOrd="0" parTransId="{0C4D1433-14C6-4C45-B47B-8E82BF816A9A}" sibTransId="{62DE23C8-648B-43A7-805F-1C42AD9C1975}"/>
    <dgm:cxn modelId="{494F4CF6-93A8-4FF4-A889-EA382B2117FA}" type="presParOf" srcId="{26EF5A1F-770C-4D39-B6BB-45277A1F47BD}" destId="{027320E9-B450-4B6E-959D-5BECCB5EC906}" srcOrd="0" destOrd="0" presId="urn:microsoft.com/office/officeart/2005/8/layout/list1"/>
    <dgm:cxn modelId="{E363DA8F-DC77-4616-AB75-A8C3EBDBF48F}" type="presParOf" srcId="{027320E9-B450-4B6E-959D-5BECCB5EC906}" destId="{45B4571B-3531-4DCC-856F-F436497B44F2}" srcOrd="0" destOrd="0" presId="urn:microsoft.com/office/officeart/2005/8/layout/list1"/>
    <dgm:cxn modelId="{9A41BF8A-811E-4E94-BE14-D5EA3AC3D8A7}" type="presParOf" srcId="{027320E9-B450-4B6E-959D-5BECCB5EC906}" destId="{4BA79EC7-3814-4304-AB7B-2C4B664A9B89}" srcOrd="1" destOrd="0" presId="urn:microsoft.com/office/officeart/2005/8/layout/list1"/>
    <dgm:cxn modelId="{D7EA71F7-D76E-4CA8-95E4-B7E7EC57F112}" type="presParOf" srcId="{26EF5A1F-770C-4D39-B6BB-45277A1F47BD}" destId="{9539FB6C-B360-48DE-93B8-0DDCD122C338}" srcOrd="1" destOrd="0" presId="urn:microsoft.com/office/officeart/2005/8/layout/list1"/>
    <dgm:cxn modelId="{2CC5BA32-C627-45D2-B588-89447903C4FC}" type="presParOf" srcId="{26EF5A1F-770C-4D39-B6BB-45277A1F47BD}" destId="{46F5CE1C-531E-4AEF-BF9F-D73E5F6C0CC8}" srcOrd="2" destOrd="0" presId="urn:microsoft.com/office/officeart/2005/8/layout/list1"/>
    <dgm:cxn modelId="{44A0BA2E-6F57-4697-8818-3730A8F8A75D}" type="presParOf" srcId="{26EF5A1F-770C-4D39-B6BB-45277A1F47BD}" destId="{B335A5A1-C426-4FDD-98B0-D299F2628354}" srcOrd="3" destOrd="0" presId="urn:microsoft.com/office/officeart/2005/8/layout/list1"/>
    <dgm:cxn modelId="{40E74CEE-C0ED-412C-A363-9A173CFF54DA}" type="presParOf" srcId="{26EF5A1F-770C-4D39-B6BB-45277A1F47BD}" destId="{A2488884-1007-447A-8573-14C4F13B396E}" srcOrd="4" destOrd="0" presId="urn:microsoft.com/office/officeart/2005/8/layout/list1"/>
    <dgm:cxn modelId="{43991BAF-D6E0-4517-9436-5928F3FE3BCB}" type="presParOf" srcId="{A2488884-1007-447A-8573-14C4F13B396E}" destId="{02C09EA5-8FDA-461F-8044-FBE56CF8E24B}" srcOrd="0" destOrd="0" presId="urn:microsoft.com/office/officeart/2005/8/layout/list1"/>
    <dgm:cxn modelId="{219C0D68-1775-45A5-BD65-90E02C4CE39B}" type="presParOf" srcId="{A2488884-1007-447A-8573-14C4F13B396E}" destId="{FFEB67A6-C06F-4E47-9548-93C39C2F3740}" srcOrd="1" destOrd="0" presId="urn:microsoft.com/office/officeart/2005/8/layout/list1"/>
    <dgm:cxn modelId="{D45D498B-0FD4-4FCE-834A-4F8A8F27F409}" type="presParOf" srcId="{26EF5A1F-770C-4D39-B6BB-45277A1F47BD}" destId="{B1AF44F7-D9C0-49CA-9A29-DEEFAB255824}" srcOrd="5" destOrd="0" presId="urn:microsoft.com/office/officeart/2005/8/layout/list1"/>
    <dgm:cxn modelId="{11B36FDA-FDF5-4EF0-9601-28519196C1D0}" type="presParOf" srcId="{26EF5A1F-770C-4D39-B6BB-45277A1F47BD}" destId="{359F7838-51D1-452E-AC20-F6D265C9612B}"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5A0622-8F9D-4700-B291-0EE6B4A63B4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E5135C2-899F-4A23-8BDD-3F3A33635582}">
      <dgm:prSet/>
      <dgm:spPr/>
      <dgm:t>
        <a:bodyPr/>
        <a:lstStyle/>
        <a:p>
          <a:r>
            <a:rPr lang="en-US" b="1" dirty="0"/>
            <a:t>Security coins</a:t>
          </a:r>
          <a:endParaRPr lang="en-US" dirty="0"/>
        </a:p>
      </dgm:t>
    </dgm:pt>
    <dgm:pt modelId="{9867D161-B4C5-4D58-8121-72EA441E5C07}" type="parTrans" cxnId="{73B10481-ECA3-4E3B-B323-BF8FA792EFDA}">
      <dgm:prSet/>
      <dgm:spPr/>
      <dgm:t>
        <a:bodyPr/>
        <a:lstStyle/>
        <a:p>
          <a:endParaRPr lang="en-US"/>
        </a:p>
      </dgm:t>
    </dgm:pt>
    <dgm:pt modelId="{DBD0C9C6-B82B-42B8-89C1-273D921383D2}" type="sibTrans" cxnId="{73B10481-ECA3-4E3B-B323-BF8FA792EFDA}">
      <dgm:prSet/>
      <dgm:spPr/>
      <dgm:t>
        <a:bodyPr/>
        <a:lstStyle/>
        <a:p>
          <a:endParaRPr lang="en-US"/>
        </a:p>
      </dgm:t>
    </dgm:pt>
    <dgm:pt modelId="{A6ED6FD5-00AD-4B58-BD43-97717F3580E9}">
      <dgm:prSet/>
      <dgm:spPr/>
      <dgm:t>
        <a:bodyPr/>
        <a:lstStyle/>
        <a:p>
          <a:r>
            <a:rPr lang="en-US" dirty="0"/>
            <a:t>Created as investment instruments</a:t>
          </a:r>
        </a:p>
      </dgm:t>
    </dgm:pt>
    <dgm:pt modelId="{ED28B8F7-52C8-4559-B86B-64BAFB323CC0}" type="parTrans" cxnId="{75313487-1409-4904-8BDA-4F601F535400}">
      <dgm:prSet/>
      <dgm:spPr/>
      <dgm:t>
        <a:bodyPr/>
        <a:lstStyle/>
        <a:p>
          <a:endParaRPr lang="en-US"/>
        </a:p>
      </dgm:t>
    </dgm:pt>
    <dgm:pt modelId="{9CB748ED-AF3D-438D-ACE0-B0B98FA5690B}" type="sibTrans" cxnId="{75313487-1409-4904-8BDA-4F601F535400}">
      <dgm:prSet/>
      <dgm:spPr/>
      <dgm:t>
        <a:bodyPr/>
        <a:lstStyle/>
        <a:p>
          <a:endParaRPr lang="en-US"/>
        </a:p>
      </dgm:t>
    </dgm:pt>
    <dgm:pt modelId="{D3A4ACB4-C9AC-4530-A376-03AD253F871B}">
      <dgm:prSet/>
      <dgm:spPr/>
      <dgm:t>
        <a:bodyPr/>
        <a:lstStyle/>
        <a:p>
          <a:r>
            <a:rPr lang="en-US" dirty="0"/>
            <a:t>Security coins are those that pass the </a:t>
          </a:r>
          <a:r>
            <a:rPr lang="en-US" i="1" dirty="0"/>
            <a:t>Howey Test</a:t>
          </a:r>
          <a:endParaRPr lang="en-US" dirty="0"/>
        </a:p>
      </dgm:t>
    </dgm:pt>
    <dgm:pt modelId="{BB21F398-5411-454D-82FB-A9ACF5D61DAE}" type="parTrans" cxnId="{8405A08F-AD2A-4321-8AB7-0AF5158BEFA9}">
      <dgm:prSet/>
      <dgm:spPr/>
      <dgm:t>
        <a:bodyPr/>
        <a:lstStyle/>
        <a:p>
          <a:endParaRPr lang="en-US"/>
        </a:p>
      </dgm:t>
    </dgm:pt>
    <dgm:pt modelId="{DCF0E104-4B06-48EE-8892-22010E676260}" type="sibTrans" cxnId="{8405A08F-AD2A-4321-8AB7-0AF5158BEFA9}">
      <dgm:prSet/>
      <dgm:spPr/>
      <dgm:t>
        <a:bodyPr/>
        <a:lstStyle/>
        <a:p>
          <a:endParaRPr lang="en-US"/>
        </a:p>
      </dgm:t>
    </dgm:pt>
    <dgm:pt modelId="{6D9F7AA8-218D-4C78-9880-A40353C25486}">
      <dgm:prSet/>
      <dgm:spPr/>
      <dgm:t>
        <a:bodyPr/>
        <a:lstStyle/>
        <a:p>
          <a:r>
            <a:rPr lang="en-US" dirty="0"/>
            <a:t>Security coins are typically issued when a project executes an Initial Coin Offering (ICO)</a:t>
          </a:r>
        </a:p>
      </dgm:t>
    </dgm:pt>
    <dgm:pt modelId="{80CC9B4D-D7E4-4E21-AFEC-BC86A5B760B1}" type="parTrans" cxnId="{F797E2D7-D011-4E2D-849D-1C9CDD2B00A4}">
      <dgm:prSet/>
      <dgm:spPr/>
      <dgm:t>
        <a:bodyPr/>
        <a:lstStyle/>
        <a:p>
          <a:endParaRPr lang="en-US"/>
        </a:p>
      </dgm:t>
    </dgm:pt>
    <dgm:pt modelId="{FCAA1DAF-71CC-4A85-B978-6A897BF8889C}" type="sibTrans" cxnId="{F797E2D7-D011-4E2D-849D-1C9CDD2B00A4}">
      <dgm:prSet/>
      <dgm:spPr/>
      <dgm:t>
        <a:bodyPr/>
        <a:lstStyle/>
        <a:p>
          <a:endParaRPr lang="en-US"/>
        </a:p>
      </dgm:t>
    </dgm:pt>
    <dgm:pt modelId="{ED183DC5-8984-42CE-A099-14908965DD5B}">
      <dgm:prSet/>
      <dgm:spPr/>
      <dgm:t>
        <a:bodyPr/>
        <a:lstStyle/>
        <a:p>
          <a:r>
            <a:rPr lang="en-US" b="1" dirty="0"/>
            <a:t>Utility tokens</a:t>
          </a:r>
          <a:endParaRPr lang="en-US" dirty="0"/>
        </a:p>
      </dgm:t>
    </dgm:pt>
    <dgm:pt modelId="{B176527D-AFD5-460B-8F88-959EE4452C71}" type="parTrans" cxnId="{0797A366-71E9-43A1-A4BB-E6AA0A680483}">
      <dgm:prSet/>
      <dgm:spPr/>
      <dgm:t>
        <a:bodyPr/>
        <a:lstStyle/>
        <a:p>
          <a:endParaRPr lang="en-US"/>
        </a:p>
      </dgm:t>
    </dgm:pt>
    <dgm:pt modelId="{CA23EC24-23B9-4B55-8A89-B9C3E29B2F46}" type="sibTrans" cxnId="{0797A366-71E9-43A1-A4BB-E6AA0A680483}">
      <dgm:prSet/>
      <dgm:spPr/>
      <dgm:t>
        <a:bodyPr/>
        <a:lstStyle/>
        <a:p>
          <a:endParaRPr lang="en-US"/>
        </a:p>
      </dgm:t>
    </dgm:pt>
    <dgm:pt modelId="{6082F9DF-AB98-45BC-A6DA-3D5CCBE62EB6}">
      <dgm:prSet/>
      <dgm:spPr/>
      <dgm:t>
        <a:bodyPr/>
        <a:lstStyle/>
        <a:p>
          <a:r>
            <a:rPr lang="en-US" dirty="0"/>
            <a:t>A digital token of cryptocurrency that is issued to fund development of the cryptocurrency and that can be later used to purchase a good or service offered by the issuer of the cryptocurrency</a:t>
          </a:r>
        </a:p>
      </dgm:t>
    </dgm:pt>
    <dgm:pt modelId="{7AF421B0-27FB-4451-8E32-F511781F7205}" type="parTrans" cxnId="{C8E4BA41-5F0D-456C-AC95-0D5481A8C2DC}">
      <dgm:prSet/>
      <dgm:spPr/>
      <dgm:t>
        <a:bodyPr/>
        <a:lstStyle/>
        <a:p>
          <a:endParaRPr lang="en-US"/>
        </a:p>
      </dgm:t>
    </dgm:pt>
    <dgm:pt modelId="{81696C2D-4A37-44F2-9268-8C68F2E9E153}" type="sibTrans" cxnId="{C8E4BA41-5F0D-456C-AC95-0D5481A8C2DC}">
      <dgm:prSet/>
      <dgm:spPr/>
      <dgm:t>
        <a:bodyPr/>
        <a:lstStyle/>
        <a:p>
          <a:endParaRPr lang="en-US"/>
        </a:p>
      </dgm:t>
    </dgm:pt>
    <dgm:pt modelId="{55B0B0BF-8673-4637-9B9B-8FA41CEF2549}">
      <dgm:prSet/>
      <dgm:spPr/>
      <dgm:t>
        <a:bodyPr/>
        <a:lstStyle/>
        <a:p>
          <a:r>
            <a:rPr lang="en-US" dirty="0"/>
            <a:t>Typically issued when a project executes an Initial Coin Offering (ICO)</a:t>
          </a:r>
        </a:p>
      </dgm:t>
    </dgm:pt>
    <dgm:pt modelId="{B24801BE-3B8D-4328-8869-CA7E22AF47B7}" type="parTrans" cxnId="{6C203450-D29A-44A8-B63C-F1117E7D824D}">
      <dgm:prSet/>
      <dgm:spPr/>
      <dgm:t>
        <a:bodyPr/>
        <a:lstStyle/>
        <a:p>
          <a:endParaRPr lang="en-US"/>
        </a:p>
      </dgm:t>
    </dgm:pt>
    <dgm:pt modelId="{68158F70-0075-4EAE-B92F-CA023111A9F5}" type="sibTrans" cxnId="{6C203450-D29A-44A8-B63C-F1117E7D824D}">
      <dgm:prSet/>
      <dgm:spPr/>
      <dgm:t>
        <a:bodyPr/>
        <a:lstStyle/>
        <a:p>
          <a:endParaRPr lang="en-US"/>
        </a:p>
      </dgm:t>
    </dgm:pt>
    <dgm:pt modelId="{3104F99F-8849-4AE6-B833-8FFCB60B12C3}">
      <dgm:prSet/>
      <dgm:spPr/>
      <dgm:t>
        <a:bodyPr/>
        <a:lstStyle/>
        <a:p>
          <a:r>
            <a:rPr lang="en-US" b="1" dirty="0"/>
            <a:t>Non-Fungible Tokens (NFTs)</a:t>
          </a:r>
          <a:endParaRPr lang="en-US" dirty="0"/>
        </a:p>
      </dgm:t>
    </dgm:pt>
    <dgm:pt modelId="{2620C001-D3F5-4057-903D-F89A33479D08}" type="parTrans" cxnId="{47EB4ACC-7472-472A-A0D5-C2F731C8FA41}">
      <dgm:prSet/>
      <dgm:spPr/>
      <dgm:t>
        <a:bodyPr/>
        <a:lstStyle/>
        <a:p>
          <a:endParaRPr lang="en-US"/>
        </a:p>
      </dgm:t>
    </dgm:pt>
    <dgm:pt modelId="{92B42E71-ACEC-41F4-B9AA-F1E5C5194D5F}" type="sibTrans" cxnId="{47EB4ACC-7472-472A-A0D5-C2F731C8FA41}">
      <dgm:prSet/>
      <dgm:spPr/>
      <dgm:t>
        <a:bodyPr/>
        <a:lstStyle/>
        <a:p>
          <a:endParaRPr lang="en-US"/>
        </a:p>
      </dgm:t>
    </dgm:pt>
    <dgm:pt modelId="{A63DB55B-7090-4FDA-9307-78E4F3EAA386}" type="pres">
      <dgm:prSet presAssocID="{135A0622-8F9D-4700-B291-0EE6B4A63B46}" presName="linear" presStyleCnt="0">
        <dgm:presLayoutVars>
          <dgm:dir/>
          <dgm:animLvl val="lvl"/>
          <dgm:resizeHandles val="exact"/>
        </dgm:presLayoutVars>
      </dgm:prSet>
      <dgm:spPr/>
    </dgm:pt>
    <dgm:pt modelId="{B244ACD1-E87B-4053-8E09-AF9D42F8F5AB}" type="pres">
      <dgm:prSet presAssocID="{0E5135C2-899F-4A23-8BDD-3F3A33635582}" presName="parentLin" presStyleCnt="0"/>
      <dgm:spPr/>
    </dgm:pt>
    <dgm:pt modelId="{DBDE59E4-899B-4B10-979F-70E89E1AC43B}" type="pres">
      <dgm:prSet presAssocID="{0E5135C2-899F-4A23-8BDD-3F3A33635582}" presName="parentLeftMargin" presStyleLbl="node1" presStyleIdx="0" presStyleCnt="3"/>
      <dgm:spPr/>
    </dgm:pt>
    <dgm:pt modelId="{91FADD58-BF1B-4DC9-9893-52889DD9935F}" type="pres">
      <dgm:prSet presAssocID="{0E5135C2-899F-4A23-8BDD-3F3A33635582}" presName="parentText" presStyleLbl="node1" presStyleIdx="0" presStyleCnt="3">
        <dgm:presLayoutVars>
          <dgm:chMax val="0"/>
          <dgm:bulletEnabled val="1"/>
        </dgm:presLayoutVars>
      </dgm:prSet>
      <dgm:spPr/>
    </dgm:pt>
    <dgm:pt modelId="{D12BE6E1-F3B7-42D1-A0C1-3FDA5DD815FF}" type="pres">
      <dgm:prSet presAssocID="{0E5135C2-899F-4A23-8BDD-3F3A33635582}" presName="negativeSpace" presStyleCnt="0"/>
      <dgm:spPr/>
    </dgm:pt>
    <dgm:pt modelId="{288EA141-6C67-420F-B555-FC7F24BBE312}" type="pres">
      <dgm:prSet presAssocID="{0E5135C2-899F-4A23-8BDD-3F3A33635582}" presName="childText" presStyleLbl="conFgAcc1" presStyleIdx="0" presStyleCnt="3">
        <dgm:presLayoutVars>
          <dgm:bulletEnabled val="1"/>
        </dgm:presLayoutVars>
      </dgm:prSet>
      <dgm:spPr/>
    </dgm:pt>
    <dgm:pt modelId="{F34017AC-B961-43AA-80CA-2FA485B798DC}" type="pres">
      <dgm:prSet presAssocID="{DBD0C9C6-B82B-42B8-89C1-273D921383D2}" presName="spaceBetweenRectangles" presStyleCnt="0"/>
      <dgm:spPr/>
    </dgm:pt>
    <dgm:pt modelId="{604AE78A-4E13-4E81-AA76-F86851E686CF}" type="pres">
      <dgm:prSet presAssocID="{ED183DC5-8984-42CE-A099-14908965DD5B}" presName="parentLin" presStyleCnt="0"/>
      <dgm:spPr/>
    </dgm:pt>
    <dgm:pt modelId="{F5DBE1C3-0741-4989-9BD9-F46DE3351DCA}" type="pres">
      <dgm:prSet presAssocID="{ED183DC5-8984-42CE-A099-14908965DD5B}" presName="parentLeftMargin" presStyleLbl="node1" presStyleIdx="0" presStyleCnt="3"/>
      <dgm:spPr/>
    </dgm:pt>
    <dgm:pt modelId="{3C8BBA0A-7218-4AF0-9CCF-ADE72FEA366A}" type="pres">
      <dgm:prSet presAssocID="{ED183DC5-8984-42CE-A099-14908965DD5B}" presName="parentText" presStyleLbl="node1" presStyleIdx="1" presStyleCnt="3">
        <dgm:presLayoutVars>
          <dgm:chMax val="0"/>
          <dgm:bulletEnabled val="1"/>
        </dgm:presLayoutVars>
      </dgm:prSet>
      <dgm:spPr/>
    </dgm:pt>
    <dgm:pt modelId="{0D551B9C-5551-4092-BB5C-3B8220E997FF}" type="pres">
      <dgm:prSet presAssocID="{ED183DC5-8984-42CE-A099-14908965DD5B}" presName="negativeSpace" presStyleCnt="0"/>
      <dgm:spPr/>
    </dgm:pt>
    <dgm:pt modelId="{CE0F4D3B-5648-440A-B852-1941D4EEF739}" type="pres">
      <dgm:prSet presAssocID="{ED183DC5-8984-42CE-A099-14908965DD5B}" presName="childText" presStyleLbl="conFgAcc1" presStyleIdx="1" presStyleCnt="3">
        <dgm:presLayoutVars>
          <dgm:bulletEnabled val="1"/>
        </dgm:presLayoutVars>
      </dgm:prSet>
      <dgm:spPr/>
    </dgm:pt>
    <dgm:pt modelId="{5F116939-5BD6-46DB-BF52-4ABA39B2C377}" type="pres">
      <dgm:prSet presAssocID="{CA23EC24-23B9-4B55-8A89-B9C3E29B2F46}" presName="spaceBetweenRectangles" presStyleCnt="0"/>
      <dgm:spPr/>
    </dgm:pt>
    <dgm:pt modelId="{77F680C8-BB3E-40B9-9D62-ABC99BC5A1E1}" type="pres">
      <dgm:prSet presAssocID="{3104F99F-8849-4AE6-B833-8FFCB60B12C3}" presName="parentLin" presStyleCnt="0"/>
      <dgm:spPr/>
    </dgm:pt>
    <dgm:pt modelId="{5CF1EE64-762C-41B3-AF65-88E175719174}" type="pres">
      <dgm:prSet presAssocID="{3104F99F-8849-4AE6-B833-8FFCB60B12C3}" presName="parentLeftMargin" presStyleLbl="node1" presStyleIdx="1" presStyleCnt="3"/>
      <dgm:spPr/>
    </dgm:pt>
    <dgm:pt modelId="{688FBE50-28ED-47A3-800D-5489F3B3DEF5}" type="pres">
      <dgm:prSet presAssocID="{3104F99F-8849-4AE6-B833-8FFCB60B12C3}" presName="parentText" presStyleLbl="node1" presStyleIdx="2" presStyleCnt="3">
        <dgm:presLayoutVars>
          <dgm:chMax val="0"/>
          <dgm:bulletEnabled val="1"/>
        </dgm:presLayoutVars>
      </dgm:prSet>
      <dgm:spPr/>
    </dgm:pt>
    <dgm:pt modelId="{66C2A47A-79C5-4691-808C-DDFA366FD8E1}" type="pres">
      <dgm:prSet presAssocID="{3104F99F-8849-4AE6-B833-8FFCB60B12C3}" presName="negativeSpace" presStyleCnt="0"/>
      <dgm:spPr/>
    </dgm:pt>
    <dgm:pt modelId="{E226A235-E991-493A-B95B-6074DC0CB9A6}" type="pres">
      <dgm:prSet presAssocID="{3104F99F-8849-4AE6-B833-8FFCB60B12C3}" presName="childText" presStyleLbl="conFgAcc1" presStyleIdx="2" presStyleCnt="3">
        <dgm:presLayoutVars>
          <dgm:bulletEnabled val="1"/>
        </dgm:presLayoutVars>
      </dgm:prSet>
      <dgm:spPr/>
    </dgm:pt>
  </dgm:ptLst>
  <dgm:cxnLst>
    <dgm:cxn modelId="{F958BC1A-338E-4444-A3F3-E509869CF91F}" type="presOf" srcId="{135A0622-8F9D-4700-B291-0EE6B4A63B46}" destId="{A63DB55B-7090-4FDA-9307-78E4F3EAA386}" srcOrd="0" destOrd="0" presId="urn:microsoft.com/office/officeart/2005/8/layout/list1"/>
    <dgm:cxn modelId="{8385395E-ED95-4249-9633-FB494D296CC6}" type="presOf" srcId="{6082F9DF-AB98-45BC-A6DA-3D5CCBE62EB6}" destId="{CE0F4D3B-5648-440A-B852-1941D4EEF739}" srcOrd="0" destOrd="0" presId="urn:microsoft.com/office/officeart/2005/8/layout/list1"/>
    <dgm:cxn modelId="{C8E4BA41-5F0D-456C-AC95-0D5481A8C2DC}" srcId="{ED183DC5-8984-42CE-A099-14908965DD5B}" destId="{6082F9DF-AB98-45BC-A6DA-3D5CCBE62EB6}" srcOrd="0" destOrd="0" parTransId="{7AF421B0-27FB-4451-8E32-F511781F7205}" sibTransId="{81696C2D-4A37-44F2-9268-8C68F2E9E153}"/>
    <dgm:cxn modelId="{0797A366-71E9-43A1-A4BB-E6AA0A680483}" srcId="{135A0622-8F9D-4700-B291-0EE6B4A63B46}" destId="{ED183DC5-8984-42CE-A099-14908965DD5B}" srcOrd="1" destOrd="0" parTransId="{B176527D-AFD5-460B-8F88-959EE4452C71}" sibTransId="{CA23EC24-23B9-4B55-8A89-B9C3E29B2F46}"/>
    <dgm:cxn modelId="{0AD4964A-1F17-4850-8E0A-EBFC1A8BA4E3}" type="presOf" srcId="{0E5135C2-899F-4A23-8BDD-3F3A33635582}" destId="{91FADD58-BF1B-4DC9-9893-52889DD9935F}" srcOrd="1" destOrd="0" presId="urn:microsoft.com/office/officeart/2005/8/layout/list1"/>
    <dgm:cxn modelId="{1E23A16B-6299-45D3-AEBE-0770039B0204}" type="presOf" srcId="{ED183DC5-8984-42CE-A099-14908965DD5B}" destId="{F5DBE1C3-0741-4989-9BD9-F46DE3351DCA}" srcOrd="0" destOrd="0" presId="urn:microsoft.com/office/officeart/2005/8/layout/list1"/>
    <dgm:cxn modelId="{6C203450-D29A-44A8-B63C-F1117E7D824D}" srcId="{ED183DC5-8984-42CE-A099-14908965DD5B}" destId="{55B0B0BF-8673-4637-9B9B-8FA41CEF2549}" srcOrd="1" destOrd="0" parTransId="{B24801BE-3B8D-4328-8869-CA7E22AF47B7}" sibTransId="{68158F70-0075-4EAE-B92F-CA023111A9F5}"/>
    <dgm:cxn modelId="{0A34FA57-9E70-46AA-8A6D-BFAFE8950259}" type="presOf" srcId="{55B0B0BF-8673-4637-9B9B-8FA41CEF2549}" destId="{CE0F4D3B-5648-440A-B852-1941D4EEF739}" srcOrd="0" destOrd="1" presId="urn:microsoft.com/office/officeart/2005/8/layout/list1"/>
    <dgm:cxn modelId="{CD73867E-EE25-465C-8424-3F3AFB720DFF}" type="presOf" srcId="{3104F99F-8849-4AE6-B833-8FFCB60B12C3}" destId="{688FBE50-28ED-47A3-800D-5489F3B3DEF5}" srcOrd="1" destOrd="0" presId="urn:microsoft.com/office/officeart/2005/8/layout/list1"/>
    <dgm:cxn modelId="{254B957F-102C-4AA1-A801-CE50166B58B4}" type="presOf" srcId="{6D9F7AA8-218D-4C78-9880-A40353C25486}" destId="{288EA141-6C67-420F-B555-FC7F24BBE312}" srcOrd="0" destOrd="2" presId="urn:microsoft.com/office/officeart/2005/8/layout/list1"/>
    <dgm:cxn modelId="{73B10481-ECA3-4E3B-B323-BF8FA792EFDA}" srcId="{135A0622-8F9D-4700-B291-0EE6B4A63B46}" destId="{0E5135C2-899F-4A23-8BDD-3F3A33635582}" srcOrd="0" destOrd="0" parTransId="{9867D161-B4C5-4D58-8121-72EA441E5C07}" sibTransId="{DBD0C9C6-B82B-42B8-89C1-273D921383D2}"/>
    <dgm:cxn modelId="{75313487-1409-4904-8BDA-4F601F535400}" srcId="{0E5135C2-899F-4A23-8BDD-3F3A33635582}" destId="{A6ED6FD5-00AD-4B58-BD43-97717F3580E9}" srcOrd="0" destOrd="0" parTransId="{ED28B8F7-52C8-4559-B86B-64BAFB323CC0}" sibTransId="{9CB748ED-AF3D-438D-ACE0-B0B98FA5690B}"/>
    <dgm:cxn modelId="{8405A08F-AD2A-4321-8AB7-0AF5158BEFA9}" srcId="{0E5135C2-899F-4A23-8BDD-3F3A33635582}" destId="{D3A4ACB4-C9AC-4530-A376-03AD253F871B}" srcOrd="1" destOrd="0" parTransId="{BB21F398-5411-454D-82FB-A9ACF5D61DAE}" sibTransId="{DCF0E104-4B06-48EE-8892-22010E676260}"/>
    <dgm:cxn modelId="{5C38B4A9-9C00-4335-B927-ADE61A0F4CD4}" type="presOf" srcId="{3104F99F-8849-4AE6-B833-8FFCB60B12C3}" destId="{5CF1EE64-762C-41B3-AF65-88E175719174}" srcOrd="0" destOrd="0" presId="urn:microsoft.com/office/officeart/2005/8/layout/list1"/>
    <dgm:cxn modelId="{47EB4ACC-7472-472A-A0D5-C2F731C8FA41}" srcId="{135A0622-8F9D-4700-B291-0EE6B4A63B46}" destId="{3104F99F-8849-4AE6-B833-8FFCB60B12C3}" srcOrd="2" destOrd="0" parTransId="{2620C001-D3F5-4057-903D-F89A33479D08}" sibTransId="{92B42E71-ACEC-41F4-B9AA-F1E5C5194D5F}"/>
    <dgm:cxn modelId="{F797E2D7-D011-4E2D-849D-1C9CDD2B00A4}" srcId="{0E5135C2-899F-4A23-8BDD-3F3A33635582}" destId="{6D9F7AA8-218D-4C78-9880-A40353C25486}" srcOrd="2" destOrd="0" parTransId="{80CC9B4D-D7E4-4E21-AFEC-BC86A5B760B1}" sibTransId="{FCAA1DAF-71CC-4A85-B978-6A897BF8889C}"/>
    <dgm:cxn modelId="{7ED126E9-163F-4724-AF55-1BC7B8805B55}" type="presOf" srcId="{D3A4ACB4-C9AC-4530-A376-03AD253F871B}" destId="{288EA141-6C67-420F-B555-FC7F24BBE312}" srcOrd="0" destOrd="1" presId="urn:microsoft.com/office/officeart/2005/8/layout/list1"/>
    <dgm:cxn modelId="{4768D7F0-37B1-4BD3-94C6-670445493122}" type="presOf" srcId="{A6ED6FD5-00AD-4B58-BD43-97717F3580E9}" destId="{288EA141-6C67-420F-B555-FC7F24BBE312}" srcOrd="0" destOrd="0" presId="urn:microsoft.com/office/officeart/2005/8/layout/list1"/>
    <dgm:cxn modelId="{DE2D8BF5-3BFA-4A9C-9646-2D7B4556AC78}" type="presOf" srcId="{0E5135C2-899F-4A23-8BDD-3F3A33635582}" destId="{DBDE59E4-899B-4B10-979F-70E89E1AC43B}" srcOrd="0" destOrd="0" presId="urn:microsoft.com/office/officeart/2005/8/layout/list1"/>
    <dgm:cxn modelId="{77B191FD-5048-4F9E-99A3-27D75AF3B9C0}" type="presOf" srcId="{ED183DC5-8984-42CE-A099-14908965DD5B}" destId="{3C8BBA0A-7218-4AF0-9CCF-ADE72FEA366A}" srcOrd="1" destOrd="0" presId="urn:microsoft.com/office/officeart/2005/8/layout/list1"/>
    <dgm:cxn modelId="{E805CE72-369F-4B81-B697-DE5238A7C64E}" type="presParOf" srcId="{A63DB55B-7090-4FDA-9307-78E4F3EAA386}" destId="{B244ACD1-E87B-4053-8E09-AF9D42F8F5AB}" srcOrd="0" destOrd="0" presId="urn:microsoft.com/office/officeart/2005/8/layout/list1"/>
    <dgm:cxn modelId="{B66B1E87-F945-43FA-AA80-197ED52589F8}" type="presParOf" srcId="{B244ACD1-E87B-4053-8E09-AF9D42F8F5AB}" destId="{DBDE59E4-899B-4B10-979F-70E89E1AC43B}" srcOrd="0" destOrd="0" presId="urn:microsoft.com/office/officeart/2005/8/layout/list1"/>
    <dgm:cxn modelId="{FA44C99E-0B09-42EE-8A53-4B89FF5DEF92}" type="presParOf" srcId="{B244ACD1-E87B-4053-8E09-AF9D42F8F5AB}" destId="{91FADD58-BF1B-4DC9-9893-52889DD9935F}" srcOrd="1" destOrd="0" presId="urn:microsoft.com/office/officeart/2005/8/layout/list1"/>
    <dgm:cxn modelId="{33DE2874-0A83-488E-BAA7-0C59D14BB916}" type="presParOf" srcId="{A63DB55B-7090-4FDA-9307-78E4F3EAA386}" destId="{D12BE6E1-F3B7-42D1-A0C1-3FDA5DD815FF}" srcOrd="1" destOrd="0" presId="urn:microsoft.com/office/officeart/2005/8/layout/list1"/>
    <dgm:cxn modelId="{AF7E7042-3D95-4C0C-832D-96377FBB4170}" type="presParOf" srcId="{A63DB55B-7090-4FDA-9307-78E4F3EAA386}" destId="{288EA141-6C67-420F-B555-FC7F24BBE312}" srcOrd="2" destOrd="0" presId="urn:microsoft.com/office/officeart/2005/8/layout/list1"/>
    <dgm:cxn modelId="{E551C349-CE59-43EA-948C-9BFA6A1AEEEA}" type="presParOf" srcId="{A63DB55B-7090-4FDA-9307-78E4F3EAA386}" destId="{F34017AC-B961-43AA-80CA-2FA485B798DC}" srcOrd="3" destOrd="0" presId="urn:microsoft.com/office/officeart/2005/8/layout/list1"/>
    <dgm:cxn modelId="{3A218443-C471-43DB-9735-3E3EBDC0F81C}" type="presParOf" srcId="{A63DB55B-7090-4FDA-9307-78E4F3EAA386}" destId="{604AE78A-4E13-4E81-AA76-F86851E686CF}" srcOrd="4" destOrd="0" presId="urn:microsoft.com/office/officeart/2005/8/layout/list1"/>
    <dgm:cxn modelId="{B5BEBEA2-BD4C-462A-AA7D-225745F4F0E3}" type="presParOf" srcId="{604AE78A-4E13-4E81-AA76-F86851E686CF}" destId="{F5DBE1C3-0741-4989-9BD9-F46DE3351DCA}" srcOrd="0" destOrd="0" presId="urn:microsoft.com/office/officeart/2005/8/layout/list1"/>
    <dgm:cxn modelId="{507F92FB-90C7-4C34-BDBC-867E6061A446}" type="presParOf" srcId="{604AE78A-4E13-4E81-AA76-F86851E686CF}" destId="{3C8BBA0A-7218-4AF0-9CCF-ADE72FEA366A}" srcOrd="1" destOrd="0" presId="urn:microsoft.com/office/officeart/2005/8/layout/list1"/>
    <dgm:cxn modelId="{9346F2E5-A055-4B7D-9D57-C5014ACE8A91}" type="presParOf" srcId="{A63DB55B-7090-4FDA-9307-78E4F3EAA386}" destId="{0D551B9C-5551-4092-BB5C-3B8220E997FF}" srcOrd="5" destOrd="0" presId="urn:microsoft.com/office/officeart/2005/8/layout/list1"/>
    <dgm:cxn modelId="{91C4D738-89AD-416E-BCA0-91BDD0F7C5DC}" type="presParOf" srcId="{A63DB55B-7090-4FDA-9307-78E4F3EAA386}" destId="{CE0F4D3B-5648-440A-B852-1941D4EEF739}" srcOrd="6" destOrd="0" presId="urn:microsoft.com/office/officeart/2005/8/layout/list1"/>
    <dgm:cxn modelId="{8953FCCC-D0B0-4F82-B5F3-68393DEB166D}" type="presParOf" srcId="{A63DB55B-7090-4FDA-9307-78E4F3EAA386}" destId="{5F116939-5BD6-46DB-BF52-4ABA39B2C377}" srcOrd="7" destOrd="0" presId="urn:microsoft.com/office/officeart/2005/8/layout/list1"/>
    <dgm:cxn modelId="{18E4CAB7-019C-4725-BD20-6022B52A466B}" type="presParOf" srcId="{A63DB55B-7090-4FDA-9307-78E4F3EAA386}" destId="{77F680C8-BB3E-40B9-9D62-ABC99BC5A1E1}" srcOrd="8" destOrd="0" presId="urn:microsoft.com/office/officeart/2005/8/layout/list1"/>
    <dgm:cxn modelId="{D8B72E80-9AC1-402B-BB95-2D6DC617C2F0}" type="presParOf" srcId="{77F680C8-BB3E-40B9-9D62-ABC99BC5A1E1}" destId="{5CF1EE64-762C-41B3-AF65-88E175719174}" srcOrd="0" destOrd="0" presId="urn:microsoft.com/office/officeart/2005/8/layout/list1"/>
    <dgm:cxn modelId="{D047B62C-92BD-4C5E-9E3C-0908600B1846}" type="presParOf" srcId="{77F680C8-BB3E-40B9-9D62-ABC99BC5A1E1}" destId="{688FBE50-28ED-47A3-800D-5489F3B3DEF5}" srcOrd="1" destOrd="0" presId="urn:microsoft.com/office/officeart/2005/8/layout/list1"/>
    <dgm:cxn modelId="{AA35116A-EFD7-4A86-BB7D-F5E9C88DE40A}" type="presParOf" srcId="{A63DB55B-7090-4FDA-9307-78E4F3EAA386}" destId="{66C2A47A-79C5-4691-808C-DDFA366FD8E1}" srcOrd="9" destOrd="0" presId="urn:microsoft.com/office/officeart/2005/8/layout/list1"/>
    <dgm:cxn modelId="{2B712EC7-1668-4AFB-9D25-ECFB53CCBE3B}" type="presParOf" srcId="{A63DB55B-7090-4FDA-9307-78E4F3EAA386}" destId="{E226A235-E991-493A-B95B-6074DC0CB9A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DFE61-8BB1-4409-8330-2D34D2FE3185}"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E0462854-EC68-410B-B06A-6FF7C649F418}">
      <dgm:prSet/>
      <dgm:spPr/>
      <dgm:t>
        <a:bodyPr/>
        <a:lstStyle/>
        <a:p>
          <a:r>
            <a:rPr lang="en-US" b="1" dirty="0"/>
            <a:t>Decentralized apps (DApps). </a:t>
          </a:r>
          <a:endParaRPr lang="en-US" dirty="0"/>
        </a:p>
      </dgm:t>
    </dgm:pt>
    <dgm:pt modelId="{5A423AA3-F1CF-4FF8-958A-459271D6649F}" type="parTrans" cxnId="{ADE5760C-3D38-4E53-9536-50B4B5CB6C32}">
      <dgm:prSet/>
      <dgm:spPr/>
      <dgm:t>
        <a:bodyPr/>
        <a:lstStyle/>
        <a:p>
          <a:endParaRPr lang="en-US"/>
        </a:p>
      </dgm:t>
    </dgm:pt>
    <dgm:pt modelId="{F5DE81F4-610C-4BAB-80C3-50FE53EFCA13}" type="sibTrans" cxnId="{ADE5760C-3D38-4E53-9536-50B4B5CB6C32}">
      <dgm:prSet/>
      <dgm:spPr/>
      <dgm:t>
        <a:bodyPr/>
        <a:lstStyle/>
        <a:p>
          <a:endParaRPr lang="en-US"/>
        </a:p>
      </dgm:t>
    </dgm:pt>
    <dgm:pt modelId="{472F06E4-D307-4141-8923-63D2E226CCDF}">
      <dgm:prSet/>
      <dgm:spPr/>
      <dgm:t>
        <a:bodyPr/>
        <a:lstStyle/>
        <a:p>
          <a:r>
            <a:rPr lang="en-US" dirty="0"/>
            <a:t>Digital applications that run on a blockchain network rather than a single computer or local network of computers.</a:t>
          </a:r>
        </a:p>
      </dgm:t>
    </dgm:pt>
    <dgm:pt modelId="{EE21FC5A-9378-4A3C-A3D5-3B3152753060}" type="parTrans" cxnId="{71171AB0-AAAF-4D77-948A-0F37FE18A28A}">
      <dgm:prSet/>
      <dgm:spPr/>
      <dgm:t>
        <a:bodyPr/>
        <a:lstStyle/>
        <a:p>
          <a:endParaRPr lang="en-US"/>
        </a:p>
      </dgm:t>
    </dgm:pt>
    <dgm:pt modelId="{ECB4A2AF-7781-454B-91B9-82FE96996BFB}" type="sibTrans" cxnId="{71171AB0-AAAF-4D77-948A-0F37FE18A28A}">
      <dgm:prSet/>
      <dgm:spPr/>
      <dgm:t>
        <a:bodyPr/>
        <a:lstStyle/>
        <a:p>
          <a:endParaRPr lang="en-US"/>
        </a:p>
      </dgm:t>
    </dgm:pt>
    <dgm:pt modelId="{06350881-AF4A-493D-8522-B22294609C32}">
      <dgm:prSet/>
      <dgm:spPr/>
      <dgm:t>
        <a:bodyPr/>
        <a:lstStyle/>
        <a:p>
          <a:r>
            <a:rPr lang="en-US" dirty="0"/>
            <a:t>Decentralization means the application cannot be controlled or interfered with by a single authority.</a:t>
          </a:r>
        </a:p>
      </dgm:t>
    </dgm:pt>
    <dgm:pt modelId="{0FBD8D80-DC42-4275-8F5E-A7FB63FDD18B}" type="parTrans" cxnId="{EACA7989-81F2-48DB-BEC0-49FC96A4BBB4}">
      <dgm:prSet/>
      <dgm:spPr/>
      <dgm:t>
        <a:bodyPr/>
        <a:lstStyle/>
        <a:p>
          <a:endParaRPr lang="en-US"/>
        </a:p>
      </dgm:t>
    </dgm:pt>
    <dgm:pt modelId="{FACAD7A3-DE93-40DA-9CA1-807B34A720A4}" type="sibTrans" cxnId="{EACA7989-81F2-48DB-BEC0-49FC96A4BBB4}">
      <dgm:prSet/>
      <dgm:spPr/>
      <dgm:t>
        <a:bodyPr/>
        <a:lstStyle/>
        <a:p>
          <a:endParaRPr lang="en-US"/>
        </a:p>
      </dgm:t>
    </dgm:pt>
    <dgm:pt modelId="{77D1FC9E-B63E-4366-9E5B-55976581D3C3}">
      <dgm:prSet/>
      <dgm:spPr/>
      <dgm:t>
        <a:bodyPr/>
        <a:lstStyle/>
        <a:p>
          <a:r>
            <a:rPr lang="en-US" dirty="0"/>
            <a:t>An example is Chainlink. </a:t>
          </a:r>
        </a:p>
      </dgm:t>
    </dgm:pt>
    <dgm:pt modelId="{C34F389A-8C77-43D8-926C-4CF273803C32}" type="parTrans" cxnId="{BAEC3F8F-51FF-401E-B259-AE4FFB7CB849}">
      <dgm:prSet/>
      <dgm:spPr/>
      <dgm:t>
        <a:bodyPr/>
        <a:lstStyle/>
        <a:p>
          <a:endParaRPr lang="en-US"/>
        </a:p>
      </dgm:t>
    </dgm:pt>
    <dgm:pt modelId="{6707D618-BFBC-41CA-9C16-859923698517}" type="sibTrans" cxnId="{BAEC3F8F-51FF-401E-B259-AE4FFB7CB849}">
      <dgm:prSet/>
      <dgm:spPr/>
      <dgm:t>
        <a:bodyPr/>
        <a:lstStyle/>
        <a:p>
          <a:endParaRPr lang="en-US"/>
        </a:p>
      </dgm:t>
    </dgm:pt>
    <dgm:pt modelId="{EBA93C15-B94B-44B7-8DF8-5568D454E332}">
      <dgm:prSet/>
      <dgm:spPr/>
      <dgm:t>
        <a:bodyPr/>
        <a:lstStyle/>
        <a:p>
          <a:r>
            <a:rPr lang="en-US" b="1" dirty="0"/>
            <a:t>Widespread applications.</a:t>
          </a:r>
          <a:endParaRPr lang="en-US" dirty="0"/>
        </a:p>
      </dgm:t>
    </dgm:pt>
    <dgm:pt modelId="{8EEA73C7-E1A2-4A64-9AAE-44E08A361B3D}" type="parTrans" cxnId="{2561F655-0B84-4C48-93B3-54115AB3DF3A}">
      <dgm:prSet/>
      <dgm:spPr/>
      <dgm:t>
        <a:bodyPr/>
        <a:lstStyle/>
        <a:p>
          <a:endParaRPr lang="en-US"/>
        </a:p>
      </dgm:t>
    </dgm:pt>
    <dgm:pt modelId="{A941FD17-0AE7-4DCB-9864-671743AE5E9D}" type="sibTrans" cxnId="{2561F655-0B84-4C48-93B3-54115AB3DF3A}">
      <dgm:prSet/>
      <dgm:spPr/>
      <dgm:t>
        <a:bodyPr/>
        <a:lstStyle/>
        <a:p>
          <a:endParaRPr lang="en-US"/>
        </a:p>
      </dgm:t>
    </dgm:pt>
    <dgm:pt modelId="{1F629FB4-D3AE-420D-92F1-A76C2D28C422}">
      <dgm:prSet/>
      <dgm:spPr/>
      <dgm:t>
        <a:bodyPr/>
        <a:lstStyle/>
        <a:p>
          <a:r>
            <a:rPr lang="en-US" dirty="0"/>
            <a:t>Healthcare.</a:t>
          </a:r>
        </a:p>
      </dgm:t>
    </dgm:pt>
    <dgm:pt modelId="{F8441508-B944-4C92-A490-5D6567B229EA}" type="parTrans" cxnId="{3F72DE76-4583-481B-8E0C-237921DBD627}">
      <dgm:prSet/>
      <dgm:spPr/>
      <dgm:t>
        <a:bodyPr/>
        <a:lstStyle/>
        <a:p>
          <a:endParaRPr lang="en-US"/>
        </a:p>
      </dgm:t>
    </dgm:pt>
    <dgm:pt modelId="{2A8E8C9C-DDE4-4694-81B4-6634C3FC5D94}" type="sibTrans" cxnId="{3F72DE76-4583-481B-8E0C-237921DBD627}">
      <dgm:prSet/>
      <dgm:spPr/>
      <dgm:t>
        <a:bodyPr/>
        <a:lstStyle/>
        <a:p>
          <a:endParaRPr lang="en-US"/>
        </a:p>
      </dgm:t>
    </dgm:pt>
    <dgm:pt modelId="{3FB129FA-1D7B-4AA1-BC3C-45C0736BA4ED}">
      <dgm:prSet/>
      <dgm:spPr/>
      <dgm:t>
        <a:bodyPr/>
        <a:lstStyle/>
        <a:p>
          <a:r>
            <a:rPr lang="en-US" dirty="0"/>
            <a:t>Managing medical records, protecting healthcare data, tracking diseases and infections.</a:t>
          </a:r>
        </a:p>
      </dgm:t>
    </dgm:pt>
    <dgm:pt modelId="{C222A646-63F1-45B0-A2BF-B2E70AAD2A07}" type="parTrans" cxnId="{473216E4-A627-45D4-8B67-F9B938F3A0F5}">
      <dgm:prSet/>
      <dgm:spPr/>
      <dgm:t>
        <a:bodyPr/>
        <a:lstStyle/>
        <a:p>
          <a:endParaRPr lang="en-US"/>
        </a:p>
      </dgm:t>
    </dgm:pt>
    <dgm:pt modelId="{2920F532-EF01-49B3-9618-5010DD28F9B2}" type="sibTrans" cxnId="{473216E4-A627-45D4-8B67-F9B938F3A0F5}">
      <dgm:prSet/>
      <dgm:spPr/>
      <dgm:t>
        <a:bodyPr/>
        <a:lstStyle/>
        <a:p>
          <a:endParaRPr lang="en-US"/>
        </a:p>
      </dgm:t>
    </dgm:pt>
    <dgm:pt modelId="{CFC9264B-7E68-4574-8BDF-53114DED68ED}">
      <dgm:prSet/>
      <dgm:spPr/>
      <dgm:t>
        <a:bodyPr/>
        <a:lstStyle/>
        <a:p>
          <a:r>
            <a:rPr lang="en-US" dirty="0"/>
            <a:t>Government.</a:t>
          </a:r>
        </a:p>
      </dgm:t>
    </dgm:pt>
    <dgm:pt modelId="{9B32A17C-067A-4BBD-BA5C-DBBDC43CFF60}" type="parTrans" cxnId="{B7727DD9-3899-49B5-B89E-88C3D0E8E5AB}">
      <dgm:prSet/>
      <dgm:spPr/>
      <dgm:t>
        <a:bodyPr/>
        <a:lstStyle/>
        <a:p>
          <a:endParaRPr lang="en-US"/>
        </a:p>
      </dgm:t>
    </dgm:pt>
    <dgm:pt modelId="{9565C484-685D-475D-BE91-C67EEA59F577}" type="sibTrans" cxnId="{B7727DD9-3899-49B5-B89E-88C3D0E8E5AB}">
      <dgm:prSet/>
      <dgm:spPr/>
      <dgm:t>
        <a:bodyPr/>
        <a:lstStyle/>
        <a:p>
          <a:endParaRPr lang="en-US"/>
        </a:p>
      </dgm:t>
    </dgm:pt>
    <dgm:pt modelId="{0DEA2D8D-587B-4CF0-88BE-6046C08CA22D}">
      <dgm:prSet/>
      <dgm:spPr/>
      <dgm:t>
        <a:bodyPr/>
        <a:lstStyle/>
        <a:p>
          <a:r>
            <a:rPr lang="en-US" dirty="0"/>
            <a:t>Securing confidential/personal information and records, voting applications.</a:t>
          </a:r>
        </a:p>
      </dgm:t>
    </dgm:pt>
    <dgm:pt modelId="{A3133764-FA82-4ED3-A5B1-88A66962145A}" type="parTrans" cxnId="{0F3E0AA0-2568-4D8D-AAAE-5FC4AB6064A6}">
      <dgm:prSet/>
      <dgm:spPr/>
      <dgm:t>
        <a:bodyPr/>
        <a:lstStyle/>
        <a:p>
          <a:endParaRPr lang="en-US"/>
        </a:p>
      </dgm:t>
    </dgm:pt>
    <dgm:pt modelId="{B3F74160-FDBF-4107-91F1-D8CCE6131474}" type="sibTrans" cxnId="{0F3E0AA0-2568-4D8D-AAAE-5FC4AB6064A6}">
      <dgm:prSet/>
      <dgm:spPr/>
      <dgm:t>
        <a:bodyPr/>
        <a:lstStyle/>
        <a:p>
          <a:endParaRPr lang="en-US"/>
        </a:p>
      </dgm:t>
    </dgm:pt>
    <dgm:pt modelId="{8416BBEE-E606-45D1-9621-EB410928B168}">
      <dgm:prSet/>
      <dgm:spPr/>
      <dgm:t>
        <a:bodyPr/>
        <a:lstStyle/>
        <a:p>
          <a:r>
            <a:rPr lang="en-US" dirty="0"/>
            <a:t>Banking and finance.</a:t>
          </a:r>
        </a:p>
      </dgm:t>
    </dgm:pt>
    <dgm:pt modelId="{C26CDE75-CFD0-4C2F-AF2F-4C45D379898F}" type="parTrans" cxnId="{3D1C9A87-639E-49CB-A81D-7958942AA938}">
      <dgm:prSet/>
      <dgm:spPr/>
      <dgm:t>
        <a:bodyPr/>
        <a:lstStyle/>
        <a:p>
          <a:endParaRPr lang="en-US"/>
        </a:p>
      </dgm:t>
    </dgm:pt>
    <dgm:pt modelId="{986912EE-AC9C-44F4-9A90-F0DBB2639796}" type="sibTrans" cxnId="{3D1C9A87-639E-49CB-A81D-7958942AA938}">
      <dgm:prSet/>
      <dgm:spPr/>
      <dgm:t>
        <a:bodyPr/>
        <a:lstStyle/>
        <a:p>
          <a:endParaRPr lang="en-US"/>
        </a:p>
      </dgm:t>
    </dgm:pt>
    <dgm:pt modelId="{8B74610C-2F98-42F1-88A8-6601E384E8AB}">
      <dgm:prSet/>
      <dgm:spPr/>
      <dgm:t>
        <a:bodyPr/>
        <a:lstStyle/>
        <a:p>
          <a:r>
            <a:rPr lang="en-US" dirty="0"/>
            <a:t>Processing power, safeguarding information, executing transactions.</a:t>
          </a:r>
        </a:p>
      </dgm:t>
    </dgm:pt>
    <dgm:pt modelId="{52BB105F-5E7F-4ACE-B3FD-AC8CB1D4216C}" type="parTrans" cxnId="{C236A82F-9A83-484E-9A59-4AEB92CC2DB1}">
      <dgm:prSet/>
      <dgm:spPr/>
      <dgm:t>
        <a:bodyPr/>
        <a:lstStyle/>
        <a:p>
          <a:endParaRPr lang="en-US"/>
        </a:p>
      </dgm:t>
    </dgm:pt>
    <dgm:pt modelId="{03EC8541-1580-4A31-8847-D952AF93E45A}" type="sibTrans" cxnId="{C236A82F-9A83-484E-9A59-4AEB92CC2DB1}">
      <dgm:prSet/>
      <dgm:spPr/>
      <dgm:t>
        <a:bodyPr/>
        <a:lstStyle/>
        <a:p>
          <a:endParaRPr lang="en-US"/>
        </a:p>
      </dgm:t>
    </dgm:pt>
    <dgm:pt modelId="{9C1BE1F9-C869-4FCC-9BC9-C2A1C26251CA}" type="pres">
      <dgm:prSet presAssocID="{45BDFE61-8BB1-4409-8330-2D34D2FE3185}" presName="Name0" presStyleCnt="0">
        <dgm:presLayoutVars>
          <dgm:dir/>
          <dgm:animLvl val="lvl"/>
          <dgm:resizeHandles val="exact"/>
        </dgm:presLayoutVars>
      </dgm:prSet>
      <dgm:spPr/>
    </dgm:pt>
    <dgm:pt modelId="{8C67DD3E-98CE-414C-8F1F-0C6E5DE6E6FC}" type="pres">
      <dgm:prSet presAssocID="{E0462854-EC68-410B-B06A-6FF7C649F418}" presName="composite" presStyleCnt="0"/>
      <dgm:spPr/>
    </dgm:pt>
    <dgm:pt modelId="{435AE295-3D77-40BE-839C-5EE3BF25C203}" type="pres">
      <dgm:prSet presAssocID="{E0462854-EC68-410B-B06A-6FF7C649F418}" presName="parTx" presStyleLbl="alignNode1" presStyleIdx="0" presStyleCnt="2">
        <dgm:presLayoutVars>
          <dgm:chMax val="0"/>
          <dgm:chPref val="0"/>
          <dgm:bulletEnabled val="1"/>
        </dgm:presLayoutVars>
      </dgm:prSet>
      <dgm:spPr/>
    </dgm:pt>
    <dgm:pt modelId="{32A5A784-0764-46BD-8833-3BE63187A717}" type="pres">
      <dgm:prSet presAssocID="{E0462854-EC68-410B-B06A-6FF7C649F418}" presName="desTx" presStyleLbl="alignAccFollowNode1" presStyleIdx="0" presStyleCnt="2">
        <dgm:presLayoutVars>
          <dgm:bulletEnabled val="1"/>
        </dgm:presLayoutVars>
      </dgm:prSet>
      <dgm:spPr/>
    </dgm:pt>
    <dgm:pt modelId="{24EEEE7C-F1DA-4654-BB0F-EFD2119B6E30}" type="pres">
      <dgm:prSet presAssocID="{F5DE81F4-610C-4BAB-80C3-50FE53EFCA13}" presName="space" presStyleCnt="0"/>
      <dgm:spPr/>
    </dgm:pt>
    <dgm:pt modelId="{5E95F4C0-C3D1-4B60-AD49-D9EAA6A1F807}" type="pres">
      <dgm:prSet presAssocID="{EBA93C15-B94B-44B7-8DF8-5568D454E332}" presName="composite" presStyleCnt="0"/>
      <dgm:spPr/>
    </dgm:pt>
    <dgm:pt modelId="{7F007DBF-0584-49B1-8A01-F81087B141CA}" type="pres">
      <dgm:prSet presAssocID="{EBA93C15-B94B-44B7-8DF8-5568D454E332}" presName="parTx" presStyleLbl="alignNode1" presStyleIdx="1" presStyleCnt="2">
        <dgm:presLayoutVars>
          <dgm:chMax val="0"/>
          <dgm:chPref val="0"/>
          <dgm:bulletEnabled val="1"/>
        </dgm:presLayoutVars>
      </dgm:prSet>
      <dgm:spPr/>
    </dgm:pt>
    <dgm:pt modelId="{D0F36E6B-A64E-4CE8-A247-ECF2F70612A8}" type="pres">
      <dgm:prSet presAssocID="{EBA93C15-B94B-44B7-8DF8-5568D454E332}" presName="desTx" presStyleLbl="alignAccFollowNode1" presStyleIdx="1" presStyleCnt="2">
        <dgm:presLayoutVars>
          <dgm:bulletEnabled val="1"/>
        </dgm:presLayoutVars>
      </dgm:prSet>
      <dgm:spPr/>
    </dgm:pt>
  </dgm:ptLst>
  <dgm:cxnLst>
    <dgm:cxn modelId="{C8D6A508-FE82-470F-A984-4A9243D2BBDD}" type="presOf" srcId="{77D1FC9E-B63E-4366-9E5B-55976581D3C3}" destId="{32A5A784-0764-46BD-8833-3BE63187A717}" srcOrd="0" destOrd="2" presId="urn:microsoft.com/office/officeart/2005/8/layout/hList1"/>
    <dgm:cxn modelId="{ADE5760C-3D38-4E53-9536-50B4B5CB6C32}" srcId="{45BDFE61-8BB1-4409-8330-2D34D2FE3185}" destId="{E0462854-EC68-410B-B06A-6FF7C649F418}" srcOrd="0" destOrd="0" parTransId="{5A423AA3-F1CF-4FF8-958A-459271D6649F}" sibTransId="{F5DE81F4-610C-4BAB-80C3-50FE53EFCA13}"/>
    <dgm:cxn modelId="{C236A82F-9A83-484E-9A59-4AEB92CC2DB1}" srcId="{8416BBEE-E606-45D1-9621-EB410928B168}" destId="{8B74610C-2F98-42F1-88A8-6601E384E8AB}" srcOrd="0" destOrd="0" parTransId="{52BB105F-5E7F-4ACE-B3FD-AC8CB1D4216C}" sibTransId="{03EC8541-1580-4A31-8847-D952AF93E45A}"/>
    <dgm:cxn modelId="{DE36B742-10E7-41C0-A05C-CBCF0C9F6A78}" type="presOf" srcId="{0DEA2D8D-587B-4CF0-88BE-6046C08CA22D}" destId="{D0F36E6B-A64E-4CE8-A247-ECF2F70612A8}" srcOrd="0" destOrd="3" presId="urn:microsoft.com/office/officeart/2005/8/layout/hList1"/>
    <dgm:cxn modelId="{93C0964A-E775-4860-9AD3-61C483DAF096}" type="presOf" srcId="{3FB129FA-1D7B-4AA1-BC3C-45C0736BA4ED}" destId="{D0F36E6B-A64E-4CE8-A247-ECF2F70612A8}" srcOrd="0" destOrd="1" presId="urn:microsoft.com/office/officeart/2005/8/layout/hList1"/>
    <dgm:cxn modelId="{9E67AD50-41E1-4A32-8CEA-630BE788C220}" type="presOf" srcId="{1F629FB4-D3AE-420D-92F1-A76C2D28C422}" destId="{D0F36E6B-A64E-4CE8-A247-ECF2F70612A8}" srcOrd="0" destOrd="0" presId="urn:microsoft.com/office/officeart/2005/8/layout/hList1"/>
    <dgm:cxn modelId="{ED36DA50-03E3-41E3-8FE1-8B0AF2BA3BE6}" type="presOf" srcId="{06350881-AF4A-493D-8522-B22294609C32}" destId="{32A5A784-0764-46BD-8833-3BE63187A717}" srcOrd="0" destOrd="1" presId="urn:microsoft.com/office/officeart/2005/8/layout/hList1"/>
    <dgm:cxn modelId="{2561F655-0B84-4C48-93B3-54115AB3DF3A}" srcId="{45BDFE61-8BB1-4409-8330-2D34D2FE3185}" destId="{EBA93C15-B94B-44B7-8DF8-5568D454E332}" srcOrd="1" destOrd="0" parTransId="{8EEA73C7-E1A2-4A64-9AAE-44E08A361B3D}" sibTransId="{A941FD17-0AE7-4DCB-9864-671743AE5E9D}"/>
    <dgm:cxn modelId="{3F72DE76-4583-481B-8E0C-237921DBD627}" srcId="{EBA93C15-B94B-44B7-8DF8-5568D454E332}" destId="{1F629FB4-D3AE-420D-92F1-A76C2D28C422}" srcOrd="0" destOrd="0" parTransId="{F8441508-B944-4C92-A490-5D6567B229EA}" sibTransId="{2A8E8C9C-DDE4-4694-81B4-6634C3FC5D94}"/>
    <dgm:cxn modelId="{3D1C9A87-639E-49CB-A81D-7958942AA938}" srcId="{EBA93C15-B94B-44B7-8DF8-5568D454E332}" destId="{8416BBEE-E606-45D1-9621-EB410928B168}" srcOrd="2" destOrd="0" parTransId="{C26CDE75-CFD0-4C2F-AF2F-4C45D379898F}" sibTransId="{986912EE-AC9C-44F4-9A90-F0DBB2639796}"/>
    <dgm:cxn modelId="{F256CA88-99EF-4C27-8E9B-1BCF768201D4}" type="presOf" srcId="{CFC9264B-7E68-4574-8BDF-53114DED68ED}" destId="{D0F36E6B-A64E-4CE8-A247-ECF2F70612A8}" srcOrd="0" destOrd="2" presId="urn:microsoft.com/office/officeart/2005/8/layout/hList1"/>
    <dgm:cxn modelId="{EACA7989-81F2-48DB-BEC0-49FC96A4BBB4}" srcId="{E0462854-EC68-410B-B06A-6FF7C649F418}" destId="{06350881-AF4A-493D-8522-B22294609C32}" srcOrd="1" destOrd="0" parTransId="{0FBD8D80-DC42-4275-8F5E-A7FB63FDD18B}" sibTransId="{FACAD7A3-DE93-40DA-9CA1-807B34A720A4}"/>
    <dgm:cxn modelId="{BAEC3F8F-51FF-401E-B259-AE4FFB7CB849}" srcId="{E0462854-EC68-410B-B06A-6FF7C649F418}" destId="{77D1FC9E-B63E-4366-9E5B-55976581D3C3}" srcOrd="2" destOrd="0" parTransId="{C34F389A-8C77-43D8-926C-4CF273803C32}" sibTransId="{6707D618-BFBC-41CA-9C16-859923698517}"/>
    <dgm:cxn modelId="{0F3E0AA0-2568-4D8D-AAAE-5FC4AB6064A6}" srcId="{CFC9264B-7E68-4574-8BDF-53114DED68ED}" destId="{0DEA2D8D-587B-4CF0-88BE-6046C08CA22D}" srcOrd="0" destOrd="0" parTransId="{A3133764-FA82-4ED3-A5B1-88A66962145A}" sibTransId="{B3F74160-FDBF-4107-91F1-D8CCE6131474}"/>
    <dgm:cxn modelId="{71171AB0-AAAF-4D77-948A-0F37FE18A28A}" srcId="{E0462854-EC68-410B-B06A-6FF7C649F418}" destId="{472F06E4-D307-4141-8923-63D2E226CCDF}" srcOrd="0" destOrd="0" parTransId="{EE21FC5A-9378-4A3C-A3D5-3B3152753060}" sibTransId="{ECB4A2AF-7781-454B-91B9-82FE96996BFB}"/>
    <dgm:cxn modelId="{746AD8BB-5707-44BD-8EE6-B01EB56D047B}" type="presOf" srcId="{472F06E4-D307-4141-8923-63D2E226CCDF}" destId="{32A5A784-0764-46BD-8833-3BE63187A717}" srcOrd="0" destOrd="0" presId="urn:microsoft.com/office/officeart/2005/8/layout/hList1"/>
    <dgm:cxn modelId="{964A5CC1-A8BA-4E16-ACA6-B39E449488D2}" type="presOf" srcId="{8B74610C-2F98-42F1-88A8-6601E384E8AB}" destId="{D0F36E6B-A64E-4CE8-A247-ECF2F70612A8}" srcOrd="0" destOrd="5" presId="urn:microsoft.com/office/officeart/2005/8/layout/hList1"/>
    <dgm:cxn modelId="{24009EC2-1055-4186-91ED-377BEDA396F5}" type="presOf" srcId="{EBA93C15-B94B-44B7-8DF8-5568D454E332}" destId="{7F007DBF-0584-49B1-8A01-F81087B141CA}" srcOrd="0" destOrd="0" presId="urn:microsoft.com/office/officeart/2005/8/layout/hList1"/>
    <dgm:cxn modelId="{CB6D73D1-2F7A-46D8-8762-293B4FDA5CC5}" type="presOf" srcId="{8416BBEE-E606-45D1-9621-EB410928B168}" destId="{D0F36E6B-A64E-4CE8-A247-ECF2F70612A8}" srcOrd="0" destOrd="4" presId="urn:microsoft.com/office/officeart/2005/8/layout/hList1"/>
    <dgm:cxn modelId="{B7727DD9-3899-49B5-B89E-88C3D0E8E5AB}" srcId="{EBA93C15-B94B-44B7-8DF8-5568D454E332}" destId="{CFC9264B-7E68-4574-8BDF-53114DED68ED}" srcOrd="1" destOrd="0" parTransId="{9B32A17C-067A-4BBD-BA5C-DBBDC43CFF60}" sibTransId="{9565C484-685D-475D-BE91-C67EEA59F577}"/>
    <dgm:cxn modelId="{A758C2E1-C778-4B19-A9A6-A861B1C69249}" type="presOf" srcId="{E0462854-EC68-410B-B06A-6FF7C649F418}" destId="{435AE295-3D77-40BE-839C-5EE3BF25C203}" srcOrd="0" destOrd="0" presId="urn:microsoft.com/office/officeart/2005/8/layout/hList1"/>
    <dgm:cxn modelId="{473216E4-A627-45D4-8B67-F9B938F3A0F5}" srcId="{1F629FB4-D3AE-420D-92F1-A76C2D28C422}" destId="{3FB129FA-1D7B-4AA1-BC3C-45C0736BA4ED}" srcOrd="0" destOrd="0" parTransId="{C222A646-63F1-45B0-A2BF-B2E70AAD2A07}" sibTransId="{2920F532-EF01-49B3-9618-5010DD28F9B2}"/>
    <dgm:cxn modelId="{89F7C2EC-2B60-4A53-B2DC-2FC0F9FB1773}" type="presOf" srcId="{45BDFE61-8BB1-4409-8330-2D34D2FE3185}" destId="{9C1BE1F9-C869-4FCC-9BC9-C2A1C26251CA}" srcOrd="0" destOrd="0" presId="urn:microsoft.com/office/officeart/2005/8/layout/hList1"/>
    <dgm:cxn modelId="{9C11ABAA-AF13-42E9-8DA4-E74D9225CE24}" type="presParOf" srcId="{9C1BE1F9-C869-4FCC-9BC9-C2A1C26251CA}" destId="{8C67DD3E-98CE-414C-8F1F-0C6E5DE6E6FC}" srcOrd="0" destOrd="0" presId="urn:microsoft.com/office/officeart/2005/8/layout/hList1"/>
    <dgm:cxn modelId="{DDAB0E9B-E8F4-472A-9F10-D3B45AEA4530}" type="presParOf" srcId="{8C67DD3E-98CE-414C-8F1F-0C6E5DE6E6FC}" destId="{435AE295-3D77-40BE-839C-5EE3BF25C203}" srcOrd="0" destOrd="0" presId="urn:microsoft.com/office/officeart/2005/8/layout/hList1"/>
    <dgm:cxn modelId="{80136DE0-9D80-4D6F-93FF-D26095A4FF84}" type="presParOf" srcId="{8C67DD3E-98CE-414C-8F1F-0C6E5DE6E6FC}" destId="{32A5A784-0764-46BD-8833-3BE63187A717}" srcOrd="1" destOrd="0" presId="urn:microsoft.com/office/officeart/2005/8/layout/hList1"/>
    <dgm:cxn modelId="{B0A2ADCA-EC07-4156-8FE4-CAEBE9AED343}" type="presParOf" srcId="{9C1BE1F9-C869-4FCC-9BC9-C2A1C26251CA}" destId="{24EEEE7C-F1DA-4654-BB0F-EFD2119B6E30}" srcOrd="1" destOrd="0" presId="urn:microsoft.com/office/officeart/2005/8/layout/hList1"/>
    <dgm:cxn modelId="{8F42FAE7-A4C0-4AC6-851C-10C663A1434D}" type="presParOf" srcId="{9C1BE1F9-C869-4FCC-9BC9-C2A1C26251CA}" destId="{5E95F4C0-C3D1-4B60-AD49-D9EAA6A1F807}" srcOrd="2" destOrd="0" presId="urn:microsoft.com/office/officeart/2005/8/layout/hList1"/>
    <dgm:cxn modelId="{A8C4AADD-C316-47B2-9B31-B86C72023CD4}" type="presParOf" srcId="{5E95F4C0-C3D1-4B60-AD49-D9EAA6A1F807}" destId="{7F007DBF-0584-49B1-8A01-F81087B141CA}" srcOrd="0" destOrd="0" presId="urn:microsoft.com/office/officeart/2005/8/layout/hList1"/>
    <dgm:cxn modelId="{0D7E88EE-5F39-462E-A302-3C65CE85786B}" type="presParOf" srcId="{5E95F4C0-C3D1-4B60-AD49-D9EAA6A1F807}" destId="{D0F36E6B-A64E-4CE8-A247-ECF2F70612A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F1E4CD-CA4A-4F2A-98AF-06221761397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94D79C-A5B7-4FA6-87F9-C1CA2C69FEE4}">
      <dgm:prSet/>
      <dgm:spPr/>
      <dgm:t>
        <a:bodyPr/>
        <a:lstStyle/>
        <a:p>
          <a:pPr>
            <a:lnSpc>
              <a:spcPct val="100000"/>
            </a:lnSpc>
          </a:pPr>
          <a:r>
            <a:rPr lang="en-US" dirty="0"/>
            <a:t>What are they?</a:t>
          </a:r>
        </a:p>
      </dgm:t>
    </dgm:pt>
    <dgm:pt modelId="{6D690014-E73C-48E0-B60C-8B01E4F6CCA4}" type="parTrans" cxnId="{FEA796FE-8CB9-4016-AE73-DA60F1140428}">
      <dgm:prSet/>
      <dgm:spPr/>
      <dgm:t>
        <a:bodyPr/>
        <a:lstStyle/>
        <a:p>
          <a:endParaRPr lang="en-US"/>
        </a:p>
      </dgm:t>
    </dgm:pt>
    <dgm:pt modelId="{DCAE40C7-CB21-41D9-83B1-C4944FEA8643}" type="sibTrans" cxnId="{FEA796FE-8CB9-4016-AE73-DA60F1140428}">
      <dgm:prSet/>
      <dgm:spPr/>
      <dgm:t>
        <a:bodyPr/>
        <a:lstStyle/>
        <a:p>
          <a:pPr>
            <a:lnSpc>
              <a:spcPct val="100000"/>
            </a:lnSpc>
          </a:pPr>
          <a:endParaRPr lang="en-US"/>
        </a:p>
      </dgm:t>
    </dgm:pt>
    <dgm:pt modelId="{57F95845-0A3A-4C8A-8E03-4FD6932A6365}">
      <dgm:prSet/>
      <dgm:spPr/>
      <dgm:t>
        <a:bodyPr/>
        <a:lstStyle/>
        <a:p>
          <a:pPr>
            <a:lnSpc>
              <a:spcPct val="100000"/>
            </a:lnSpc>
          </a:pPr>
          <a:r>
            <a:rPr lang="en-US" dirty="0"/>
            <a:t>Are they taxable?</a:t>
          </a:r>
        </a:p>
      </dgm:t>
    </dgm:pt>
    <dgm:pt modelId="{B6B610BA-D0BB-499E-AAB6-221E475479D5}" type="parTrans" cxnId="{E66298E7-FEF8-4902-B5BF-11310B22EC3D}">
      <dgm:prSet/>
      <dgm:spPr/>
      <dgm:t>
        <a:bodyPr/>
        <a:lstStyle/>
        <a:p>
          <a:endParaRPr lang="en-US"/>
        </a:p>
      </dgm:t>
    </dgm:pt>
    <dgm:pt modelId="{69C410CD-8EC4-49F2-913A-FB39413D9FF3}" type="sibTrans" cxnId="{E66298E7-FEF8-4902-B5BF-11310B22EC3D}">
      <dgm:prSet/>
      <dgm:spPr/>
      <dgm:t>
        <a:bodyPr/>
        <a:lstStyle/>
        <a:p>
          <a:pPr>
            <a:lnSpc>
              <a:spcPct val="100000"/>
            </a:lnSpc>
          </a:pPr>
          <a:endParaRPr lang="en-US"/>
        </a:p>
      </dgm:t>
    </dgm:pt>
    <dgm:pt modelId="{6518EDA8-3E3D-4FD4-9F07-3F0847E03583}">
      <dgm:prSet/>
      <dgm:spPr/>
      <dgm:t>
        <a:bodyPr/>
        <a:lstStyle/>
        <a:p>
          <a:pPr>
            <a:lnSpc>
              <a:spcPct val="100000"/>
            </a:lnSpc>
          </a:pPr>
          <a:r>
            <a:rPr lang="en-US" dirty="0"/>
            <a:t>Administrative issues</a:t>
          </a:r>
        </a:p>
      </dgm:t>
    </dgm:pt>
    <dgm:pt modelId="{414F13B7-2F56-439A-A7A2-44804E21AF0A}" type="parTrans" cxnId="{5B142629-5029-4EDD-A38F-2B117ED29B3C}">
      <dgm:prSet/>
      <dgm:spPr/>
      <dgm:t>
        <a:bodyPr/>
        <a:lstStyle/>
        <a:p>
          <a:endParaRPr lang="en-US"/>
        </a:p>
      </dgm:t>
    </dgm:pt>
    <dgm:pt modelId="{7095BFE2-3000-47E8-91B1-8873A6ABE64F}" type="sibTrans" cxnId="{5B142629-5029-4EDD-A38F-2B117ED29B3C}">
      <dgm:prSet/>
      <dgm:spPr/>
      <dgm:t>
        <a:bodyPr/>
        <a:lstStyle/>
        <a:p>
          <a:endParaRPr lang="en-US"/>
        </a:p>
      </dgm:t>
    </dgm:pt>
    <dgm:pt modelId="{13862316-8F3D-4A33-9111-8C35C47E1FE6}" type="pres">
      <dgm:prSet presAssocID="{BBF1E4CD-CA4A-4F2A-98AF-062217613972}" presName="root" presStyleCnt="0">
        <dgm:presLayoutVars>
          <dgm:dir/>
          <dgm:resizeHandles val="exact"/>
        </dgm:presLayoutVars>
      </dgm:prSet>
      <dgm:spPr/>
    </dgm:pt>
    <dgm:pt modelId="{33EC49C9-7D54-4995-ABD7-79B98040AA3D}" type="pres">
      <dgm:prSet presAssocID="{3794D79C-A5B7-4FA6-87F9-C1CA2C69FEE4}" presName="compNode" presStyleCnt="0"/>
      <dgm:spPr/>
    </dgm:pt>
    <dgm:pt modelId="{72921343-B690-49D9-B2DD-3AB80D2B572C}" type="pres">
      <dgm:prSet presAssocID="{3794D79C-A5B7-4FA6-87F9-C1CA2C69FE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ED274D5F-D8E0-44FC-B3F6-946EC155B929}" type="pres">
      <dgm:prSet presAssocID="{3794D79C-A5B7-4FA6-87F9-C1CA2C69FEE4}" presName="spaceRect" presStyleCnt="0"/>
      <dgm:spPr/>
    </dgm:pt>
    <dgm:pt modelId="{DE8BA264-478C-4033-9720-47FAA37D50E8}" type="pres">
      <dgm:prSet presAssocID="{3794D79C-A5B7-4FA6-87F9-C1CA2C69FEE4}" presName="textRect" presStyleLbl="revTx" presStyleIdx="0" presStyleCnt="3">
        <dgm:presLayoutVars>
          <dgm:chMax val="1"/>
          <dgm:chPref val="1"/>
        </dgm:presLayoutVars>
      </dgm:prSet>
      <dgm:spPr/>
    </dgm:pt>
    <dgm:pt modelId="{00A746B0-0720-4259-8C52-31759F09370D}" type="pres">
      <dgm:prSet presAssocID="{DCAE40C7-CB21-41D9-83B1-C4944FEA8643}" presName="sibTrans" presStyleCnt="0"/>
      <dgm:spPr/>
    </dgm:pt>
    <dgm:pt modelId="{7ACAE426-3688-4154-AE30-498C4ACC5B83}" type="pres">
      <dgm:prSet presAssocID="{57F95845-0A3A-4C8A-8E03-4FD6932A6365}" presName="compNode" presStyleCnt="0"/>
      <dgm:spPr/>
    </dgm:pt>
    <dgm:pt modelId="{A194ACFF-9171-4B54-9BC9-B01B2CE16119}" type="pres">
      <dgm:prSet presAssocID="{57F95845-0A3A-4C8A-8E03-4FD6932A636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e"/>
        </a:ext>
      </dgm:extLst>
    </dgm:pt>
    <dgm:pt modelId="{9AFDEB32-6B75-4AAA-8BAF-F09BE7AAFB47}" type="pres">
      <dgm:prSet presAssocID="{57F95845-0A3A-4C8A-8E03-4FD6932A6365}" presName="spaceRect" presStyleCnt="0"/>
      <dgm:spPr/>
    </dgm:pt>
    <dgm:pt modelId="{C75311E0-5A0B-4196-BC4D-C854A5A762CC}" type="pres">
      <dgm:prSet presAssocID="{57F95845-0A3A-4C8A-8E03-4FD6932A6365}" presName="textRect" presStyleLbl="revTx" presStyleIdx="1" presStyleCnt="3">
        <dgm:presLayoutVars>
          <dgm:chMax val="1"/>
          <dgm:chPref val="1"/>
        </dgm:presLayoutVars>
      </dgm:prSet>
      <dgm:spPr/>
    </dgm:pt>
    <dgm:pt modelId="{A75E5EF5-D92A-4F4B-93DC-02DF3583887A}" type="pres">
      <dgm:prSet presAssocID="{69C410CD-8EC4-49F2-913A-FB39413D9FF3}" presName="sibTrans" presStyleCnt="0"/>
      <dgm:spPr/>
    </dgm:pt>
    <dgm:pt modelId="{F1EA859B-A0A7-4737-8DD0-A5ABB5787713}" type="pres">
      <dgm:prSet presAssocID="{6518EDA8-3E3D-4FD4-9F07-3F0847E03583}" presName="compNode" presStyleCnt="0"/>
      <dgm:spPr/>
    </dgm:pt>
    <dgm:pt modelId="{60DC780B-41E2-44C3-833B-C7853216D745}" type="pres">
      <dgm:prSet presAssocID="{6518EDA8-3E3D-4FD4-9F07-3F0847E035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9F772A65-ED20-46D8-BDDF-6D82BA5830A4}" type="pres">
      <dgm:prSet presAssocID="{6518EDA8-3E3D-4FD4-9F07-3F0847E03583}" presName="spaceRect" presStyleCnt="0"/>
      <dgm:spPr/>
    </dgm:pt>
    <dgm:pt modelId="{E07DC176-7EA2-4377-BC90-4D1AD76A90D0}" type="pres">
      <dgm:prSet presAssocID="{6518EDA8-3E3D-4FD4-9F07-3F0847E03583}" presName="textRect" presStyleLbl="revTx" presStyleIdx="2" presStyleCnt="3">
        <dgm:presLayoutVars>
          <dgm:chMax val="1"/>
          <dgm:chPref val="1"/>
        </dgm:presLayoutVars>
      </dgm:prSet>
      <dgm:spPr/>
    </dgm:pt>
  </dgm:ptLst>
  <dgm:cxnLst>
    <dgm:cxn modelId="{C176FC11-C178-43C7-B7E3-7586A43BA4AA}" type="presOf" srcId="{3794D79C-A5B7-4FA6-87F9-C1CA2C69FEE4}" destId="{DE8BA264-478C-4033-9720-47FAA37D50E8}" srcOrd="0" destOrd="0" presId="urn:microsoft.com/office/officeart/2018/2/layout/IconLabelList"/>
    <dgm:cxn modelId="{FD637F26-D2F4-442C-84B8-41FEBC94772C}" type="presOf" srcId="{BBF1E4CD-CA4A-4F2A-98AF-062217613972}" destId="{13862316-8F3D-4A33-9111-8C35C47E1FE6}" srcOrd="0" destOrd="0" presId="urn:microsoft.com/office/officeart/2018/2/layout/IconLabelList"/>
    <dgm:cxn modelId="{5B142629-5029-4EDD-A38F-2B117ED29B3C}" srcId="{BBF1E4CD-CA4A-4F2A-98AF-062217613972}" destId="{6518EDA8-3E3D-4FD4-9F07-3F0847E03583}" srcOrd="2" destOrd="0" parTransId="{414F13B7-2F56-439A-A7A2-44804E21AF0A}" sibTransId="{7095BFE2-3000-47E8-91B1-8873A6ABE64F}"/>
    <dgm:cxn modelId="{B698A7D6-7414-4074-A473-5C5496E917AF}" type="presOf" srcId="{6518EDA8-3E3D-4FD4-9F07-3F0847E03583}" destId="{E07DC176-7EA2-4377-BC90-4D1AD76A90D0}" srcOrd="0" destOrd="0" presId="urn:microsoft.com/office/officeart/2018/2/layout/IconLabelList"/>
    <dgm:cxn modelId="{E66298E7-FEF8-4902-B5BF-11310B22EC3D}" srcId="{BBF1E4CD-CA4A-4F2A-98AF-062217613972}" destId="{57F95845-0A3A-4C8A-8E03-4FD6932A6365}" srcOrd="1" destOrd="0" parTransId="{B6B610BA-D0BB-499E-AAB6-221E475479D5}" sibTransId="{69C410CD-8EC4-49F2-913A-FB39413D9FF3}"/>
    <dgm:cxn modelId="{7B3753E8-9F99-461D-A3E8-5AB2FA56CED9}" type="presOf" srcId="{57F95845-0A3A-4C8A-8E03-4FD6932A6365}" destId="{C75311E0-5A0B-4196-BC4D-C854A5A762CC}" srcOrd="0" destOrd="0" presId="urn:microsoft.com/office/officeart/2018/2/layout/IconLabelList"/>
    <dgm:cxn modelId="{FEA796FE-8CB9-4016-AE73-DA60F1140428}" srcId="{BBF1E4CD-CA4A-4F2A-98AF-062217613972}" destId="{3794D79C-A5B7-4FA6-87F9-C1CA2C69FEE4}" srcOrd="0" destOrd="0" parTransId="{6D690014-E73C-48E0-B60C-8B01E4F6CCA4}" sibTransId="{DCAE40C7-CB21-41D9-83B1-C4944FEA8643}"/>
    <dgm:cxn modelId="{8749F7C9-4832-4A86-A037-12F68CBD8BE9}" type="presParOf" srcId="{13862316-8F3D-4A33-9111-8C35C47E1FE6}" destId="{33EC49C9-7D54-4995-ABD7-79B98040AA3D}" srcOrd="0" destOrd="0" presId="urn:microsoft.com/office/officeart/2018/2/layout/IconLabelList"/>
    <dgm:cxn modelId="{F71B5B15-9BF0-476B-8F47-3A476389A4AA}" type="presParOf" srcId="{33EC49C9-7D54-4995-ABD7-79B98040AA3D}" destId="{72921343-B690-49D9-B2DD-3AB80D2B572C}" srcOrd="0" destOrd="0" presId="urn:microsoft.com/office/officeart/2018/2/layout/IconLabelList"/>
    <dgm:cxn modelId="{3105C246-D926-44AB-BB5D-2812FE75A586}" type="presParOf" srcId="{33EC49C9-7D54-4995-ABD7-79B98040AA3D}" destId="{ED274D5F-D8E0-44FC-B3F6-946EC155B929}" srcOrd="1" destOrd="0" presId="urn:microsoft.com/office/officeart/2018/2/layout/IconLabelList"/>
    <dgm:cxn modelId="{22520672-20C3-4A51-A9A7-51B6F3D2EE1E}" type="presParOf" srcId="{33EC49C9-7D54-4995-ABD7-79B98040AA3D}" destId="{DE8BA264-478C-4033-9720-47FAA37D50E8}" srcOrd="2" destOrd="0" presId="urn:microsoft.com/office/officeart/2018/2/layout/IconLabelList"/>
    <dgm:cxn modelId="{A6AC778D-318A-4AF8-8159-F81748A86103}" type="presParOf" srcId="{13862316-8F3D-4A33-9111-8C35C47E1FE6}" destId="{00A746B0-0720-4259-8C52-31759F09370D}" srcOrd="1" destOrd="0" presId="urn:microsoft.com/office/officeart/2018/2/layout/IconLabelList"/>
    <dgm:cxn modelId="{8D5BFFCA-2055-4EE2-9568-CDCD04A49986}" type="presParOf" srcId="{13862316-8F3D-4A33-9111-8C35C47E1FE6}" destId="{7ACAE426-3688-4154-AE30-498C4ACC5B83}" srcOrd="2" destOrd="0" presId="urn:microsoft.com/office/officeart/2018/2/layout/IconLabelList"/>
    <dgm:cxn modelId="{6061822C-F82E-46F3-9760-0E162C6B3D0D}" type="presParOf" srcId="{7ACAE426-3688-4154-AE30-498C4ACC5B83}" destId="{A194ACFF-9171-4B54-9BC9-B01B2CE16119}" srcOrd="0" destOrd="0" presId="urn:microsoft.com/office/officeart/2018/2/layout/IconLabelList"/>
    <dgm:cxn modelId="{25C92A93-02BF-4064-88CB-FF999D613121}" type="presParOf" srcId="{7ACAE426-3688-4154-AE30-498C4ACC5B83}" destId="{9AFDEB32-6B75-4AAA-8BAF-F09BE7AAFB47}" srcOrd="1" destOrd="0" presId="urn:microsoft.com/office/officeart/2018/2/layout/IconLabelList"/>
    <dgm:cxn modelId="{2DB2F30D-5617-48F4-B11F-7904191D9553}" type="presParOf" srcId="{7ACAE426-3688-4154-AE30-498C4ACC5B83}" destId="{C75311E0-5A0B-4196-BC4D-C854A5A762CC}" srcOrd="2" destOrd="0" presId="urn:microsoft.com/office/officeart/2018/2/layout/IconLabelList"/>
    <dgm:cxn modelId="{9B1A2EBA-02EB-4852-A07E-5A217706C750}" type="presParOf" srcId="{13862316-8F3D-4A33-9111-8C35C47E1FE6}" destId="{A75E5EF5-D92A-4F4B-93DC-02DF3583887A}" srcOrd="3" destOrd="0" presId="urn:microsoft.com/office/officeart/2018/2/layout/IconLabelList"/>
    <dgm:cxn modelId="{D8F2B5D8-3E01-435D-8EBE-32B6DE6E80CE}" type="presParOf" srcId="{13862316-8F3D-4A33-9111-8C35C47E1FE6}" destId="{F1EA859B-A0A7-4737-8DD0-A5ABB5787713}" srcOrd="4" destOrd="0" presId="urn:microsoft.com/office/officeart/2018/2/layout/IconLabelList"/>
    <dgm:cxn modelId="{0AB38ACB-ECE3-4E54-A7BC-BC25EB6C655D}" type="presParOf" srcId="{F1EA859B-A0A7-4737-8DD0-A5ABB5787713}" destId="{60DC780B-41E2-44C3-833B-C7853216D745}" srcOrd="0" destOrd="0" presId="urn:microsoft.com/office/officeart/2018/2/layout/IconLabelList"/>
    <dgm:cxn modelId="{F4BEE4B4-969D-4261-AF87-72AC9F84EB8B}" type="presParOf" srcId="{F1EA859B-A0A7-4737-8DD0-A5ABB5787713}" destId="{9F772A65-ED20-46D8-BDDF-6D82BA5830A4}" srcOrd="1" destOrd="0" presId="urn:microsoft.com/office/officeart/2018/2/layout/IconLabelList"/>
    <dgm:cxn modelId="{6ADA0308-B14E-4E37-9241-9698A569F9BB}" type="presParOf" srcId="{F1EA859B-A0A7-4737-8DD0-A5ABB5787713}" destId="{E07DC176-7EA2-4377-BC90-4D1AD76A90D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1B224-6CD1-42F4-BB9B-C6F2C7B0AF19}"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57E735A3-EBA7-46D6-9139-BC7B8A501155}">
      <dgm:prSet/>
      <dgm:spPr/>
      <dgm:t>
        <a:bodyPr/>
        <a:lstStyle/>
        <a:p>
          <a:r>
            <a:rPr lang="en-US" dirty="0"/>
            <a:t>Non-fungible tokens vs. fungible token</a:t>
          </a:r>
        </a:p>
      </dgm:t>
    </dgm:pt>
    <dgm:pt modelId="{BA72B20A-4330-4EE5-95CD-5AEC29839A31}" type="parTrans" cxnId="{1CB79C65-358A-4522-A33D-A4F06B767D76}">
      <dgm:prSet/>
      <dgm:spPr/>
      <dgm:t>
        <a:bodyPr/>
        <a:lstStyle/>
        <a:p>
          <a:endParaRPr lang="en-US"/>
        </a:p>
      </dgm:t>
    </dgm:pt>
    <dgm:pt modelId="{C2F07696-DBAC-405C-8FBE-0F26D1D66B82}" type="sibTrans" cxnId="{1CB79C65-358A-4522-A33D-A4F06B767D76}">
      <dgm:prSet/>
      <dgm:spPr/>
      <dgm:t>
        <a:bodyPr/>
        <a:lstStyle/>
        <a:p>
          <a:endParaRPr lang="en-US"/>
        </a:p>
      </dgm:t>
    </dgm:pt>
    <dgm:pt modelId="{F191A0F1-5160-4B68-990B-7CDBC55AB3B0}">
      <dgm:prSet/>
      <dgm:spPr/>
      <dgm:t>
        <a:bodyPr/>
        <a:lstStyle/>
        <a:p>
          <a:r>
            <a:rPr lang="en-US" dirty="0"/>
            <a:t>Blockchain technology </a:t>
          </a:r>
        </a:p>
      </dgm:t>
    </dgm:pt>
    <dgm:pt modelId="{1462201B-24E0-42E5-B530-BB891B44F890}" type="parTrans" cxnId="{62433780-1530-41CB-A51F-1E41578657D9}">
      <dgm:prSet/>
      <dgm:spPr/>
      <dgm:t>
        <a:bodyPr/>
        <a:lstStyle/>
        <a:p>
          <a:endParaRPr lang="en-US"/>
        </a:p>
      </dgm:t>
    </dgm:pt>
    <dgm:pt modelId="{107719CC-2025-4AA1-BA5E-0B83E77B8ECB}" type="sibTrans" cxnId="{62433780-1530-41CB-A51F-1E41578657D9}">
      <dgm:prSet/>
      <dgm:spPr/>
      <dgm:t>
        <a:bodyPr/>
        <a:lstStyle/>
        <a:p>
          <a:endParaRPr lang="en-US"/>
        </a:p>
      </dgm:t>
    </dgm:pt>
    <dgm:pt modelId="{6408F1E4-1F48-43F9-9A31-B4A8A84D5677}">
      <dgm:prSet/>
      <dgm:spPr/>
      <dgm:t>
        <a:bodyPr/>
        <a:lstStyle/>
        <a:p>
          <a:r>
            <a:rPr lang="en-US" dirty="0"/>
            <a:t>Smart contracts</a:t>
          </a:r>
        </a:p>
      </dgm:t>
    </dgm:pt>
    <dgm:pt modelId="{7F54B972-286E-485E-BFA3-9B438B755730}" type="parTrans" cxnId="{55FA1002-F974-456B-A7FB-E948E5B877CC}">
      <dgm:prSet/>
      <dgm:spPr/>
      <dgm:t>
        <a:bodyPr/>
        <a:lstStyle/>
        <a:p>
          <a:endParaRPr lang="en-US"/>
        </a:p>
      </dgm:t>
    </dgm:pt>
    <dgm:pt modelId="{0353D3AB-302F-4C8F-B26D-B42D225A2311}" type="sibTrans" cxnId="{55FA1002-F974-456B-A7FB-E948E5B877CC}">
      <dgm:prSet/>
      <dgm:spPr/>
      <dgm:t>
        <a:bodyPr/>
        <a:lstStyle/>
        <a:p>
          <a:endParaRPr lang="en-US"/>
        </a:p>
      </dgm:t>
    </dgm:pt>
    <dgm:pt modelId="{34BD3CA1-AD7F-451C-AB2B-48464D8BE0B5}">
      <dgm:prSet/>
      <dgm:spPr/>
      <dgm:t>
        <a:bodyPr/>
        <a:lstStyle/>
        <a:p>
          <a:r>
            <a:rPr lang="en-US" dirty="0"/>
            <a:t>Marketplaces</a:t>
          </a:r>
        </a:p>
      </dgm:t>
    </dgm:pt>
    <dgm:pt modelId="{A54787F7-87F1-4BF0-A230-25AB5A90C4E2}" type="parTrans" cxnId="{805DAA5D-55C7-40F5-8408-6E261625FE1C}">
      <dgm:prSet/>
      <dgm:spPr/>
      <dgm:t>
        <a:bodyPr/>
        <a:lstStyle/>
        <a:p>
          <a:endParaRPr lang="en-US"/>
        </a:p>
      </dgm:t>
    </dgm:pt>
    <dgm:pt modelId="{4BE197FD-E249-4A48-BF90-22F3134F48AD}" type="sibTrans" cxnId="{805DAA5D-55C7-40F5-8408-6E261625FE1C}">
      <dgm:prSet/>
      <dgm:spPr/>
      <dgm:t>
        <a:bodyPr/>
        <a:lstStyle/>
        <a:p>
          <a:endParaRPr lang="en-US"/>
        </a:p>
      </dgm:t>
    </dgm:pt>
    <dgm:pt modelId="{3AC6FE8C-ABCE-44DF-8F80-2245C966CC37}">
      <dgm:prSet/>
      <dgm:spPr/>
      <dgm:t>
        <a:bodyPr/>
        <a:lstStyle/>
        <a:p>
          <a:r>
            <a:rPr lang="en-US" dirty="0"/>
            <a:t>Types</a:t>
          </a:r>
        </a:p>
      </dgm:t>
    </dgm:pt>
    <dgm:pt modelId="{652CB665-2757-4C89-8F0A-4AE55EA590CA}" type="parTrans" cxnId="{56373424-1871-4ABC-8D00-B025A115FB43}">
      <dgm:prSet/>
      <dgm:spPr/>
      <dgm:t>
        <a:bodyPr/>
        <a:lstStyle/>
        <a:p>
          <a:endParaRPr lang="en-US"/>
        </a:p>
      </dgm:t>
    </dgm:pt>
    <dgm:pt modelId="{287A28C5-1E26-4F10-A6F8-AFCA4AA8BDC2}" type="sibTrans" cxnId="{56373424-1871-4ABC-8D00-B025A115FB43}">
      <dgm:prSet/>
      <dgm:spPr/>
      <dgm:t>
        <a:bodyPr/>
        <a:lstStyle/>
        <a:p>
          <a:endParaRPr lang="en-US"/>
        </a:p>
      </dgm:t>
    </dgm:pt>
    <dgm:pt modelId="{2F3F1FC0-FF79-4C45-B25B-6BA656B1AFA6}">
      <dgm:prSet/>
      <dgm:spPr/>
      <dgm:t>
        <a:bodyPr/>
        <a:lstStyle/>
        <a:p>
          <a:r>
            <a:rPr lang="en-US" dirty="0"/>
            <a:t>Music, visual, video works, video games, tickets to events, and access to restaurants, etc. </a:t>
          </a:r>
        </a:p>
      </dgm:t>
    </dgm:pt>
    <dgm:pt modelId="{A2993C99-9BA8-4743-9AE6-B0C31D11F7F9}" type="parTrans" cxnId="{E40C47C0-CCE5-49C0-B600-B60E20B66B84}">
      <dgm:prSet/>
      <dgm:spPr/>
      <dgm:t>
        <a:bodyPr/>
        <a:lstStyle/>
        <a:p>
          <a:endParaRPr lang="en-US"/>
        </a:p>
      </dgm:t>
    </dgm:pt>
    <dgm:pt modelId="{95D45C50-F6C2-4FA9-9662-848CB7412181}" type="sibTrans" cxnId="{E40C47C0-CCE5-49C0-B600-B60E20B66B84}">
      <dgm:prSet/>
      <dgm:spPr/>
      <dgm:t>
        <a:bodyPr/>
        <a:lstStyle/>
        <a:p>
          <a:endParaRPr lang="en-US"/>
        </a:p>
      </dgm:t>
    </dgm:pt>
    <dgm:pt modelId="{A1AC0060-09E3-4A73-8C89-B73AD09C55A3}">
      <dgm:prSet/>
      <dgm:spPr/>
      <dgm:t>
        <a:bodyPr/>
        <a:lstStyle/>
        <a:p>
          <a:r>
            <a:rPr lang="en-US" dirty="0"/>
            <a:t>OpenSea, Axie Marketplace, Nifty Gateway, etc.</a:t>
          </a:r>
        </a:p>
      </dgm:t>
    </dgm:pt>
    <dgm:pt modelId="{1DC927A8-BF93-4B41-88B6-4E632E48BE2F}" type="parTrans" cxnId="{B846D964-5672-498F-B575-3B2B4B8057FE}">
      <dgm:prSet/>
      <dgm:spPr/>
      <dgm:t>
        <a:bodyPr/>
        <a:lstStyle/>
        <a:p>
          <a:endParaRPr lang="en-US"/>
        </a:p>
      </dgm:t>
    </dgm:pt>
    <dgm:pt modelId="{5F37D24C-7A0D-44B8-9179-B84DBC45B56E}" type="sibTrans" cxnId="{B846D964-5672-498F-B575-3B2B4B8057FE}">
      <dgm:prSet/>
      <dgm:spPr/>
      <dgm:t>
        <a:bodyPr/>
        <a:lstStyle/>
        <a:p>
          <a:endParaRPr lang="en-US"/>
        </a:p>
      </dgm:t>
    </dgm:pt>
    <dgm:pt modelId="{5CE6DF21-9D43-4E99-A4B9-94BF6A6471BE}">
      <dgm:prSet/>
      <dgm:spPr/>
      <dgm:t>
        <a:bodyPr/>
        <a:lstStyle/>
        <a:p>
          <a:r>
            <a:rPr lang="en-US" b="0" i="0" dirty="0"/>
            <a:t>Token= unit of value supported by blockchains</a:t>
          </a:r>
          <a:endParaRPr lang="en-US" dirty="0"/>
        </a:p>
      </dgm:t>
    </dgm:pt>
    <dgm:pt modelId="{90C8C3FA-9ECD-45A8-A2A0-79313F741588}" type="parTrans" cxnId="{045D90DC-5882-454C-879D-071C1C8B8109}">
      <dgm:prSet/>
      <dgm:spPr/>
      <dgm:t>
        <a:bodyPr/>
        <a:lstStyle/>
        <a:p>
          <a:endParaRPr lang="en-US"/>
        </a:p>
      </dgm:t>
    </dgm:pt>
    <dgm:pt modelId="{398C9FA5-F3FF-4E09-9D6A-B09F72D87978}" type="sibTrans" cxnId="{045D90DC-5882-454C-879D-071C1C8B8109}">
      <dgm:prSet/>
      <dgm:spPr/>
      <dgm:t>
        <a:bodyPr/>
        <a:lstStyle/>
        <a:p>
          <a:endParaRPr lang="en-US"/>
        </a:p>
      </dgm:t>
    </dgm:pt>
    <dgm:pt modelId="{378C2A75-F294-4F82-A056-64F557049913}">
      <dgm:prSet/>
      <dgm:spPr/>
      <dgm:t>
        <a:bodyPr/>
        <a:lstStyle/>
        <a:p>
          <a:r>
            <a:rPr lang="en-US">
              <a:latin typeface="+mn-lt"/>
            </a:rPr>
            <a:t>Fungible = </a:t>
          </a:r>
          <a:r>
            <a:rPr lang="en-US" b="0" i="0">
              <a:effectLst/>
              <a:latin typeface="+mn-lt"/>
            </a:rPr>
            <a:t>able to replace or be replaced by another identical item (e.g., ten-dollar bill)</a:t>
          </a:r>
          <a:endParaRPr lang="en-US">
            <a:latin typeface="+mn-lt"/>
          </a:endParaRPr>
        </a:p>
      </dgm:t>
    </dgm:pt>
    <dgm:pt modelId="{483A3EB2-8753-4714-8707-EA08E884F826}" type="parTrans" cxnId="{3BD01C4E-9A3B-4748-8CD9-68362A3D4E12}">
      <dgm:prSet/>
      <dgm:spPr/>
      <dgm:t>
        <a:bodyPr/>
        <a:lstStyle/>
        <a:p>
          <a:endParaRPr lang="en-US"/>
        </a:p>
      </dgm:t>
    </dgm:pt>
    <dgm:pt modelId="{90E8E895-DF3B-4742-AE8D-E32045F84D6F}" type="sibTrans" cxnId="{3BD01C4E-9A3B-4748-8CD9-68362A3D4E12}">
      <dgm:prSet/>
      <dgm:spPr/>
      <dgm:t>
        <a:bodyPr/>
        <a:lstStyle/>
        <a:p>
          <a:endParaRPr lang="en-US"/>
        </a:p>
      </dgm:t>
    </dgm:pt>
    <dgm:pt modelId="{C98C5232-E7E8-42C9-AD72-BD48716C644C}">
      <dgm:prSet/>
      <dgm:spPr/>
      <dgm:t>
        <a:bodyPr/>
        <a:lstStyle/>
        <a:p>
          <a:r>
            <a:rPr lang="en-US" dirty="0">
              <a:latin typeface="+mn-lt"/>
            </a:rPr>
            <a:t>Non-fungible = unique and irreplaceable one-of-a-kind asset</a:t>
          </a:r>
        </a:p>
      </dgm:t>
    </dgm:pt>
    <dgm:pt modelId="{BFC9961D-1288-40DF-94DE-3B4C01E18955}" type="parTrans" cxnId="{5B604764-ED92-4832-9424-27252F407A29}">
      <dgm:prSet/>
      <dgm:spPr/>
      <dgm:t>
        <a:bodyPr/>
        <a:lstStyle/>
        <a:p>
          <a:endParaRPr lang="en-US"/>
        </a:p>
      </dgm:t>
    </dgm:pt>
    <dgm:pt modelId="{AEFBFCAD-725D-4808-B9B5-93E4797F2074}" type="sibTrans" cxnId="{5B604764-ED92-4832-9424-27252F407A29}">
      <dgm:prSet/>
      <dgm:spPr/>
      <dgm:t>
        <a:bodyPr/>
        <a:lstStyle/>
        <a:p>
          <a:endParaRPr lang="en-US"/>
        </a:p>
      </dgm:t>
    </dgm:pt>
    <dgm:pt modelId="{87A28299-AD24-4BC1-93C1-1A7CD8810205}">
      <dgm:prSet/>
      <dgm:spPr/>
      <dgm:t>
        <a:bodyPr/>
        <a:lstStyle/>
        <a:p>
          <a:r>
            <a:rPr lang="en-US" dirty="0">
              <a:latin typeface="+mn-lt"/>
            </a:rPr>
            <a:t>Non-fungible token = digital record that uniquely associates a work with an owner</a:t>
          </a:r>
        </a:p>
      </dgm:t>
    </dgm:pt>
    <dgm:pt modelId="{6EA80CC1-6ECE-4EB8-81B6-1AD6F86E2F87}" type="parTrans" cxnId="{CA005E33-50BC-4B4F-9D22-CBDD7B6C0871}">
      <dgm:prSet/>
      <dgm:spPr/>
      <dgm:t>
        <a:bodyPr/>
        <a:lstStyle/>
        <a:p>
          <a:endParaRPr lang="en-US"/>
        </a:p>
      </dgm:t>
    </dgm:pt>
    <dgm:pt modelId="{E35FAFF0-571F-4FEF-B0D3-2D05FCCEB3C2}" type="sibTrans" cxnId="{CA005E33-50BC-4B4F-9D22-CBDD7B6C0871}">
      <dgm:prSet/>
      <dgm:spPr/>
      <dgm:t>
        <a:bodyPr/>
        <a:lstStyle/>
        <a:p>
          <a:endParaRPr lang="en-US"/>
        </a:p>
      </dgm:t>
    </dgm:pt>
    <dgm:pt modelId="{CDD532AB-3E1A-41D5-A217-BDA64D54D644}" type="pres">
      <dgm:prSet presAssocID="{6071B224-6CD1-42F4-BB9B-C6F2C7B0AF19}" presName="linear" presStyleCnt="0">
        <dgm:presLayoutVars>
          <dgm:dir/>
          <dgm:animLvl val="lvl"/>
          <dgm:resizeHandles val="exact"/>
        </dgm:presLayoutVars>
      </dgm:prSet>
      <dgm:spPr/>
    </dgm:pt>
    <dgm:pt modelId="{624630A6-6F5A-46A5-B997-D35E7B7B6456}" type="pres">
      <dgm:prSet presAssocID="{57E735A3-EBA7-46D6-9139-BC7B8A501155}" presName="parentLin" presStyleCnt="0"/>
      <dgm:spPr/>
    </dgm:pt>
    <dgm:pt modelId="{7C79FAA2-D2C2-4822-ACAD-1CD7AA3F3116}" type="pres">
      <dgm:prSet presAssocID="{57E735A3-EBA7-46D6-9139-BC7B8A501155}" presName="parentLeftMargin" presStyleLbl="node1" presStyleIdx="0" presStyleCnt="4"/>
      <dgm:spPr/>
    </dgm:pt>
    <dgm:pt modelId="{07D0CF2F-41CE-4A68-BB70-7974FB9D2FB3}" type="pres">
      <dgm:prSet presAssocID="{57E735A3-EBA7-46D6-9139-BC7B8A501155}" presName="parentText" presStyleLbl="node1" presStyleIdx="0" presStyleCnt="4">
        <dgm:presLayoutVars>
          <dgm:chMax val="0"/>
          <dgm:bulletEnabled val="1"/>
        </dgm:presLayoutVars>
      </dgm:prSet>
      <dgm:spPr/>
    </dgm:pt>
    <dgm:pt modelId="{3D19EDF4-6D7C-4342-B0DF-80F32A7DE154}" type="pres">
      <dgm:prSet presAssocID="{57E735A3-EBA7-46D6-9139-BC7B8A501155}" presName="negativeSpace" presStyleCnt="0"/>
      <dgm:spPr/>
    </dgm:pt>
    <dgm:pt modelId="{51FD7301-0D6A-4866-8F09-A615DBF2D796}" type="pres">
      <dgm:prSet presAssocID="{57E735A3-EBA7-46D6-9139-BC7B8A501155}" presName="childText" presStyleLbl="conFgAcc1" presStyleIdx="0" presStyleCnt="4">
        <dgm:presLayoutVars>
          <dgm:bulletEnabled val="1"/>
        </dgm:presLayoutVars>
      </dgm:prSet>
      <dgm:spPr/>
    </dgm:pt>
    <dgm:pt modelId="{0EA0C44A-0497-4890-8BFC-8989E796BF68}" type="pres">
      <dgm:prSet presAssocID="{C2F07696-DBAC-405C-8FBE-0F26D1D66B82}" presName="spaceBetweenRectangles" presStyleCnt="0"/>
      <dgm:spPr/>
    </dgm:pt>
    <dgm:pt modelId="{E5E5976A-00F6-491E-8B99-1C05A91EC2FA}" type="pres">
      <dgm:prSet presAssocID="{F191A0F1-5160-4B68-990B-7CDBC55AB3B0}" presName="parentLin" presStyleCnt="0"/>
      <dgm:spPr/>
    </dgm:pt>
    <dgm:pt modelId="{6169AC96-570D-4251-806B-4A38F21B1301}" type="pres">
      <dgm:prSet presAssocID="{F191A0F1-5160-4B68-990B-7CDBC55AB3B0}" presName="parentLeftMargin" presStyleLbl="node1" presStyleIdx="0" presStyleCnt="4"/>
      <dgm:spPr/>
    </dgm:pt>
    <dgm:pt modelId="{8EA1902C-070D-45D0-9E9B-1835A4BC2CB3}" type="pres">
      <dgm:prSet presAssocID="{F191A0F1-5160-4B68-990B-7CDBC55AB3B0}" presName="parentText" presStyleLbl="node1" presStyleIdx="1" presStyleCnt="4">
        <dgm:presLayoutVars>
          <dgm:chMax val="0"/>
          <dgm:bulletEnabled val="1"/>
        </dgm:presLayoutVars>
      </dgm:prSet>
      <dgm:spPr/>
    </dgm:pt>
    <dgm:pt modelId="{3CF9E285-D603-4C3C-AE0B-AC504942E484}" type="pres">
      <dgm:prSet presAssocID="{F191A0F1-5160-4B68-990B-7CDBC55AB3B0}" presName="negativeSpace" presStyleCnt="0"/>
      <dgm:spPr/>
    </dgm:pt>
    <dgm:pt modelId="{A678F873-2756-4DFD-95A1-F4DDEC169945}" type="pres">
      <dgm:prSet presAssocID="{F191A0F1-5160-4B68-990B-7CDBC55AB3B0}" presName="childText" presStyleLbl="conFgAcc1" presStyleIdx="1" presStyleCnt="4">
        <dgm:presLayoutVars>
          <dgm:bulletEnabled val="1"/>
        </dgm:presLayoutVars>
      </dgm:prSet>
      <dgm:spPr/>
    </dgm:pt>
    <dgm:pt modelId="{04BE3D2B-F55D-4A79-B27C-DAF61420C4A1}" type="pres">
      <dgm:prSet presAssocID="{107719CC-2025-4AA1-BA5E-0B83E77B8ECB}" presName="spaceBetweenRectangles" presStyleCnt="0"/>
      <dgm:spPr/>
    </dgm:pt>
    <dgm:pt modelId="{4EC0CF28-255B-4064-AFA4-754219A265AE}" type="pres">
      <dgm:prSet presAssocID="{34BD3CA1-AD7F-451C-AB2B-48464D8BE0B5}" presName="parentLin" presStyleCnt="0"/>
      <dgm:spPr/>
    </dgm:pt>
    <dgm:pt modelId="{0B25D277-B56C-4E82-89D8-559AE09FFCF1}" type="pres">
      <dgm:prSet presAssocID="{34BD3CA1-AD7F-451C-AB2B-48464D8BE0B5}" presName="parentLeftMargin" presStyleLbl="node1" presStyleIdx="1" presStyleCnt="4"/>
      <dgm:spPr/>
    </dgm:pt>
    <dgm:pt modelId="{2F77EEDF-980C-4074-A856-62EBA068E0DC}" type="pres">
      <dgm:prSet presAssocID="{34BD3CA1-AD7F-451C-AB2B-48464D8BE0B5}" presName="parentText" presStyleLbl="node1" presStyleIdx="2" presStyleCnt="4">
        <dgm:presLayoutVars>
          <dgm:chMax val="0"/>
          <dgm:bulletEnabled val="1"/>
        </dgm:presLayoutVars>
      </dgm:prSet>
      <dgm:spPr/>
    </dgm:pt>
    <dgm:pt modelId="{4390F564-1089-45DD-86D5-7BD495891DCC}" type="pres">
      <dgm:prSet presAssocID="{34BD3CA1-AD7F-451C-AB2B-48464D8BE0B5}" presName="negativeSpace" presStyleCnt="0"/>
      <dgm:spPr/>
    </dgm:pt>
    <dgm:pt modelId="{DE03048D-9C01-4109-ACDD-5A1E613158B3}" type="pres">
      <dgm:prSet presAssocID="{34BD3CA1-AD7F-451C-AB2B-48464D8BE0B5}" presName="childText" presStyleLbl="conFgAcc1" presStyleIdx="2" presStyleCnt="4">
        <dgm:presLayoutVars>
          <dgm:bulletEnabled val="1"/>
        </dgm:presLayoutVars>
      </dgm:prSet>
      <dgm:spPr/>
    </dgm:pt>
    <dgm:pt modelId="{108D5329-27F5-4978-A1E0-F9DFBD3143B2}" type="pres">
      <dgm:prSet presAssocID="{4BE197FD-E249-4A48-BF90-22F3134F48AD}" presName="spaceBetweenRectangles" presStyleCnt="0"/>
      <dgm:spPr/>
    </dgm:pt>
    <dgm:pt modelId="{D74BD834-A11A-4F00-A9E9-6BEA45884457}" type="pres">
      <dgm:prSet presAssocID="{3AC6FE8C-ABCE-44DF-8F80-2245C966CC37}" presName="parentLin" presStyleCnt="0"/>
      <dgm:spPr/>
    </dgm:pt>
    <dgm:pt modelId="{1FB84843-44C0-4A3B-9A4C-FA72123D1B73}" type="pres">
      <dgm:prSet presAssocID="{3AC6FE8C-ABCE-44DF-8F80-2245C966CC37}" presName="parentLeftMargin" presStyleLbl="node1" presStyleIdx="2" presStyleCnt="4"/>
      <dgm:spPr/>
    </dgm:pt>
    <dgm:pt modelId="{0079DA53-9062-4D5E-8BC7-995E9354FD80}" type="pres">
      <dgm:prSet presAssocID="{3AC6FE8C-ABCE-44DF-8F80-2245C966CC37}" presName="parentText" presStyleLbl="node1" presStyleIdx="3" presStyleCnt="4">
        <dgm:presLayoutVars>
          <dgm:chMax val="0"/>
          <dgm:bulletEnabled val="1"/>
        </dgm:presLayoutVars>
      </dgm:prSet>
      <dgm:spPr/>
    </dgm:pt>
    <dgm:pt modelId="{6EED60A7-8B44-406B-B209-3F1884974CF9}" type="pres">
      <dgm:prSet presAssocID="{3AC6FE8C-ABCE-44DF-8F80-2245C966CC37}" presName="negativeSpace" presStyleCnt="0"/>
      <dgm:spPr/>
    </dgm:pt>
    <dgm:pt modelId="{6990BF9F-DC58-489B-BB5D-F6A2C7DE9228}" type="pres">
      <dgm:prSet presAssocID="{3AC6FE8C-ABCE-44DF-8F80-2245C966CC37}" presName="childText" presStyleLbl="conFgAcc1" presStyleIdx="3" presStyleCnt="4">
        <dgm:presLayoutVars>
          <dgm:bulletEnabled val="1"/>
        </dgm:presLayoutVars>
      </dgm:prSet>
      <dgm:spPr/>
    </dgm:pt>
  </dgm:ptLst>
  <dgm:cxnLst>
    <dgm:cxn modelId="{55FA1002-F974-456B-A7FB-E948E5B877CC}" srcId="{F191A0F1-5160-4B68-990B-7CDBC55AB3B0}" destId="{6408F1E4-1F48-43F9-9A31-B4A8A84D5677}" srcOrd="0" destOrd="0" parTransId="{7F54B972-286E-485E-BFA3-9B438B755730}" sibTransId="{0353D3AB-302F-4C8F-B26D-B42D225A2311}"/>
    <dgm:cxn modelId="{2C036C07-718B-421F-AFA4-AADEF6E1421F}" type="presOf" srcId="{57E735A3-EBA7-46D6-9139-BC7B8A501155}" destId="{07D0CF2F-41CE-4A68-BB70-7974FB9D2FB3}" srcOrd="1" destOrd="0" presId="urn:microsoft.com/office/officeart/2005/8/layout/list1"/>
    <dgm:cxn modelId="{EDF37613-ACF8-447A-B3EC-E0225CD23A48}" type="presOf" srcId="{34BD3CA1-AD7F-451C-AB2B-48464D8BE0B5}" destId="{2F77EEDF-980C-4074-A856-62EBA068E0DC}" srcOrd="1" destOrd="0" presId="urn:microsoft.com/office/officeart/2005/8/layout/list1"/>
    <dgm:cxn modelId="{56373424-1871-4ABC-8D00-B025A115FB43}" srcId="{6071B224-6CD1-42F4-BB9B-C6F2C7B0AF19}" destId="{3AC6FE8C-ABCE-44DF-8F80-2245C966CC37}" srcOrd="3" destOrd="0" parTransId="{652CB665-2757-4C89-8F0A-4AE55EA590CA}" sibTransId="{287A28C5-1E26-4F10-A6F8-AFCA4AA8BDC2}"/>
    <dgm:cxn modelId="{CA005E33-50BC-4B4F-9D22-CBDD7B6C0871}" srcId="{57E735A3-EBA7-46D6-9139-BC7B8A501155}" destId="{87A28299-AD24-4BC1-93C1-1A7CD8810205}" srcOrd="3" destOrd="0" parTransId="{6EA80CC1-6ECE-4EB8-81B6-1AD6F86E2F87}" sibTransId="{E35FAFF0-571F-4FEF-B0D3-2D05FCCEB3C2}"/>
    <dgm:cxn modelId="{805DAA5D-55C7-40F5-8408-6E261625FE1C}" srcId="{6071B224-6CD1-42F4-BB9B-C6F2C7B0AF19}" destId="{34BD3CA1-AD7F-451C-AB2B-48464D8BE0B5}" srcOrd="2" destOrd="0" parTransId="{A54787F7-87F1-4BF0-A230-25AB5A90C4E2}" sibTransId="{4BE197FD-E249-4A48-BF90-22F3134F48AD}"/>
    <dgm:cxn modelId="{5B604764-ED92-4832-9424-27252F407A29}" srcId="{57E735A3-EBA7-46D6-9139-BC7B8A501155}" destId="{C98C5232-E7E8-42C9-AD72-BD48716C644C}" srcOrd="2" destOrd="0" parTransId="{BFC9961D-1288-40DF-94DE-3B4C01E18955}" sibTransId="{AEFBFCAD-725D-4808-B9B5-93E4797F2074}"/>
    <dgm:cxn modelId="{B846D964-5672-498F-B575-3B2B4B8057FE}" srcId="{34BD3CA1-AD7F-451C-AB2B-48464D8BE0B5}" destId="{A1AC0060-09E3-4A73-8C89-B73AD09C55A3}" srcOrd="0" destOrd="0" parTransId="{1DC927A8-BF93-4B41-88B6-4E632E48BE2F}" sibTransId="{5F37D24C-7A0D-44B8-9179-B84DBC45B56E}"/>
    <dgm:cxn modelId="{1CB79C65-358A-4522-A33D-A4F06B767D76}" srcId="{6071B224-6CD1-42F4-BB9B-C6F2C7B0AF19}" destId="{57E735A3-EBA7-46D6-9139-BC7B8A501155}" srcOrd="0" destOrd="0" parTransId="{BA72B20A-4330-4EE5-95CD-5AEC29839A31}" sibTransId="{C2F07696-DBAC-405C-8FBE-0F26D1D66B82}"/>
    <dgm:cxn modelId="{AA8E7A48-6E14-405D-AEBF-3391314CB872}" type="presOf" srcId="{5CE6DF21-9D43-4E99-A4B9-94BF6A6471BE}" destId="{51FD7301-0D6A-4866-8F09-A615DBF2D796}" srcOrd="0" destOrd="0" presId="urn:microsoft.com/office/officeart/2005/8/layout/list1"/>
    <dgm:cxn modelId="{3BD01C4E-9A3B-4748-8CD9-68362A3D4E12}" srcId="{57E735A3-EBA7-46D6-9139-BC7B8A501155}" destId="{378C2A75-F294-4F82-A056-64F557049913}" srcOrd="1" destOrd="0" parTransId="{483A3EB2-8753-4714-8707-EA08E884F826}" sibTransId="{90E8E895-DF3B-4742-AE8D-E32045F84D6F}"/>
    <dgm:cxn modelId="{2A645F54-A84C-432D-AE62-6628839E5B1C}" type="presOf" srcId="{C98C5232-E7E8-42C9-AD72-BD48716C644C}" destId="{51FD7301-0D6A-4866-8F09-A615DBF2D796}" srcOrd="0" destOrd="2" presId="urn:microsoft.com/office/officeart/2005/8/layout/list1"/>
    <dgm:cxn modelId="{F108BA7B-B232-4869-9D76-E8CCA2CCBD5E}" type="presOf" srcId="{A1AC0060-09E3-4A73-8C89-B73AD09C55A3}" destId="{DE03048D-9C01-4109-ACDD-5A1E613158B3}" srcOrd="0" destOrd="0" presId="urn:microsoft.com/office/officeart/2005/8/layout/list1"/>
    <dgm:cxn modelId="{62433780-1530-41CB-A51F-1E41578657D9}" srcId="{6071B224-6CD1-42F4-BB9B-C6F2C7B0AF19}" destId="{F191A0F1-5160-4B68-990B-7CDBC55AB3B0}" srcOrd="1" destOrd="0" parTransId="{1462201B-24E0-42E5-B530-BB891B44F890}" sibTransId="{107719CC-2025-4AA1-BA5E-0B83E77B8ECB}"/>
    <dgm:cxn modelId="{15463897-2DDE-447C-AC05-12A2DE0DF55D}" type="presOf" srcId="{57E735A3-EBA7-46D6-9139-BC7B8A501155}" destId="{7C79FAA2-D2C2-4822-ACAD-1CD7AA3F3116}" srcOrd="0" destOrd="0" presId="urn:microsoft.com/office/officeart/2005/8/layout/list1"/>
    <dgm:cxn modelId="{E8BD5C9C-0B92-432A-A032-13B6A6173A42}" type="presOf" srcId="{3AC6FE8C-ABCE-44DF-8F80-2245C966CC37}" destId="{0079DA53-9062-4D5E-8BC7-995E9354FD80}" srcOrd="1" destOrd="0" presId="urn:microsoft.com/office/officeart/2005/8/layout/list1"/>
    <dgm:cxn modelId="{447AACA6-E41D-4A1D-A95E-15609BD22C62}" type="presOf" srcId="{F191A0F1-5160-4B68-990B-7CDBC55AB3B0}" destId="{6169AC96-570D-4251-806B-4A38F21B1301}" srcOrd="0" destOrd="0" presId="urn:microsoft.com/office/officeart/2005/8/layout/list1"/>
    <dgm:cxn modelId="{020DCFAA-63E1-41D8-BE7B-E6F95EB5E56D}" type="presOf" srcId="{378C2A75-F294-4F82-A056-64F557049913}" destId="{51FD7301-0D6A-4866-8F09-A615DBF2D796}" srcOrd="0" destOrd="1" presId="urn:microsoft.com/office/officeart/2005/8/layout/list1"/>
    <dgm:cxn modelId="{EBD7FEB2-BF25-4CE1-8A60-6BDBA0035D30}" type="presOf" srcId="{34BD3CA1-AD7F-451C-AB2B-48464D8BE0B5}" destId="{0B25D277-B56C-4E82-89D8-559AE09FFCF1}" srcOrd="0" destOrd="0" presId="urn:microsoft.com/office/officeart/2005/8/layout/list1"/>
    <dgm:cxn modelId="{E40C47C0-CCE5-49C0-B600-B60E20B66B84}" srcId="{3AC6FE8C-ABCE-44DF-8F80-2245C966CC37}" destId="{2F3F1FC0-FF79-4C45-B25B-6BA656B1AFA6}" srcOrd="0" destOrd="0" parTransId="{A2993C99-9BA8-4743-9AE6-B0C31D11F7F9}" sibTransId="{95D45C50-F6C2-4FA9-9662-848CB7412181}"/>
    <dgm:cxn modelId="{9CB822C4-D8C7-4EA3-A3DB-6CCDAA54B0FA}" type="presOf" srcId="{6408F1E4-1F48-43F9-9A31-B4A8A84D5677}" destId="{A678F873-2756-4DFD-95A1-F4DDEC169945}" srcOrd="0" destOrd="0" presId="urn:microsoft.com/office/officeart/2005/8/layout/list1"/>
    <dgm:cxn modelId="{D81361D5-924A-4496-B85A-E3481D443486}" type="presOf" srcId="{87A28299-AD24-4BC1-93C1-1A7CD8810205}" destId="{51FD7301-0D6A-4866-8F09-A615DBF2D796}" srcOrd="0" destOrd="3" presId="urn:microsoft.com/office/officeart/2005/8/layout/list1"/>
    <dgm:cxn modelId="{045D90DC-5882-454C-879D-071C1C8B8109}" srcId="{57E735A3-EBA7-46D6-9139-BC7B8A501155}" destId="{5CE6DF21-9D43-4E99-A4B9-94BF6A6471BE}" srcOrd="0" destOrd="0" parTransId="{90C8C3FA-9ECD-45A8-A2A0-79313F741588}" sibTransId="{398C9FA5-F3FF-4E09-9D6A-B09F72D87978}"/>
    <dgm:cxn modelId="{1AEF8FED-0E9D-4566-9920-715FEE7F4873}" type="presOf" srcId="{3AC6FE8C-ABCE-44DF-8F80-2245C966CC37}" destId="{1FB84843-44C0-4A3B-9A4C-FA72123D1B73}" srcOrd="0" destOrd="0" presId="urn:microsoft.com/office/officeart/2005/8/layout/list1"/>
    <dgm:cxn modelId="{A3050FEF-B86B-4208-935A-1FE5C26E8A09}" type="presOf" srcId="{6071B224-6CD1-42F4-BB9B-C6F2C7B0AF19}" destId="{CDD532AB-3E1A-41D5-A217-BDA64D54D644}" srcOrd="0" destOrd="0" presId="urn:microsoft.com/office/officeart/2005/8/layout/list1"/>
    <dgm:cxn modelId="{51868CF6-B462-45EC-B47B-A605F5B4D9CE}" type="presOf" srcId="{F191A0F1-5160-4B68-990B-7CDBC55AB3B0}" destId="{8EA1902C-070D-45D0-9E9B-1835A4BC2CB3}" srcOrd="1" destOrd="0" presId="urn:microsoft.com/office/officeart/2005/8/layout/list1"/>
    <dgm:cxn modelId="{32385CF8-2E30-4B10-81F1-1A98D7F66663}" type="presOf" srcId="{2F3F1FC0-FF79-4C45-B25B-6BA656B1AFA6}" destId="{6990BF9F-DC58-489B-BB5D-F6A2C7DE9228}" srcOrd="0" destOrd="0" presId="urn:microsoft.com/office/officeart/2005/8/layout/list1"/>
    <dgm:cxn modelId="{AAD09D4E-0539-46B1-B693-3C3AEFA2317F}" type="presParOf" srcId="{CDD532AB-3E1A-41D5-A217-BDA64D54D644}" destId="{624630A6-6F5A-46A5-B997-D35E7B7B6456}" srcOrd="0" destOrd="0" presId="urn:microsoft.com/office/officeart/2005/8/layout/list1"/>
    <dgm:cxn modelId="{A8893BD1-BB9A-487D-9F93-A6406B3ECB3C}" type="presParOf" srcId="{624630A6-6F5A-46A5-B997-D35E7B7B6456}" destId="{7C79FAA2-D2C2-4822-ACAD-1CD7AA3F3116}" srcOrd="0" destOrd="0" presId="urn:microsoft.com/office/officeart/2005/8/layout/list1"/>
    <dgm:cxn modelId="{0DA92F94-0D79-492F-8C3C-D889D7D1325A}" type="presParOf" srcId="{624630A6-6F5A-46A5-B997-D35E7B7B6456}" destId="{07D0CF2F-41CE-4A68-BB70-7974FB9D2FB3}" srcOrd="1" destOrd="0" presId="urn:microsoft.com/office/officeart/2005/8/layout/list1"/>
    <dgm:cxn modelId="{0CE3FBB5-6E06-47C5-88A2-6FBE33848BA0}" type="presParOf" srcId="{CDD532AB-3E1A-41D5-A217-BDA64D54D644}" destId="{3D19EDF4-6D7C-4342-B0DF-80F32A7DE154}" srcOrd="1" destOrd="0" presId="urn:microsoft.com/office/officeart/2005/8/layout/list1"/>
    <dgm:cxn modelId="{8D6906BB-D37D-4BDD-8E40-2969F3253832}" type="presParOf" srcId="{CDD532AB-3E1A-41D5-A217-BDA64D54D644}" destId="{51FD7301-0D6A-4866-8F09-A615DBF2D796}" srcOrd="2" destOrd="0" presId="urn:microsoft.com/office/officeart/2005/8/layout/list1"/>
    <dgm:cxn modelId="{1905F557-C05C-4EEC-AC3C-FE69767FA24D}" type="presParOf" srcId="{CDD532AB-3E1A-41D5-A217-BDA64D54D644}" destId="{0EA0C44A-0497-4890-8BFC-8989E796BF68}" srcOrd="3" destOrd="0" presId="urn:microsoft.com/office/officeart/2005/8/layout/list1"/>
    <dgm:cxn modelId="{B2914E47-9F98-4887-B03E-C43826E1A11E}" type="presParOf" srcId="{CDD532AB-3E1A-41D5-A217-BDA64D54D644}" destId="{E5E5976A-00F6-491E-8B99-1C05A91EC2FA}" srcOrd="4" destOrd="0" presId="urn:microsoft.com/office/officeart/2005/8/layout/list1"/>
    <dgm:cxn modelId="{A5C0CE8E-1573-42F0-8D94-3556E08DF37E}" type="presParOf" srcId="{E5E5976A-00F6-491E-8B99-1C05A91EC2FA}" destId="{6169AC96-570D-4251-806B-4A38F21B1301}" srcOrd="0" destOrd="0" presId="urn:microsoft.com/office/officeart/2005/8/layout/list1"/>
    <dgm:cxn modelId="{8E016021-D7FE-44C0-92C5-E7CEBEEC866A}" type="presParOf" srcId="{E5E5976A-00F6-491E-8B99-1C05A91EC2FA}" destId="{8EA1902C-070D-45D0-9E9B-1835A4BC2CB3}" srcOrd="1" destOrd="0" presId="urn:microsoft.com/office/officeart/2005/8/layout/list1"/>
    <dgm:cxn modelId="{B3E0FDBB-6A75-46FE-AC09-7F13C65AE79C}" type="presParOf" srcId="{CDD532AB-3E1A-41D5-A217-BDA64D54D644}" destId="{3CF9E285-D603-4C3C-AE0B-AC504942E484}" srcOrd="5" destOrd="0" presId="urn:microsoft.com/office/officeart/2005/8/layout/list1"/>
    <dgm:cxn modelId="{439B8784-8914-43F8-BCB5-F4B56F3A2418}" type="presParOf" srcId="{CDD532AB-3E1A-41D5-A217-BDA64D54D644}" destId="{A678F873-2756-4DFD-95A1-F4DDEC169945}" srcOrd="6" destOrd="0" presId="urn:microsoft.com/office/officeart/2005/8/layout/list1"/>
    <dgm:cxn modelId="{AB42818B-EEEA-47BB-9F36-37014A9F9F01}" type="presParOf" srcId="{CDD532AB-3E1A-41D5-A217-BDA64D54D644}" destId="{04BE3D2B-F55D-4A79-B27C-DAF61420C4A1}" srcOrd="7" destOrd="0" presId="urn:microsoft.com/office/officeart/2005/8/layout/list1"/>
    <dgm:cxn modelId="{4FDDE33E-20BD-4EFD-B23A-3FDA7F94AD13}" type="presParOf" srcId="{CDD532AB-3E1A-41D5-A217-BDA64D54D644}" destId="{4EC0CF28-255B-4064-AFA4-754219A265AE}" srcOrd="8" destOrd="0" presId="urn:microsoft.com/office/officeart/2005/8/layout/list1"/>
    <dgm:cxn modelId="{5C356677-D447-496C-9A5B-91E9D4BF337B}" type="presParOf" srcId="{4EC0CF28-255B-4064-AFA4-754219A265AE}" destId="{0B25D277-B56C-4E82-89D8-559AE09FFCF1}" srcOrd="0" destOrd="0" presId="urn:microsoft.com/office/officeart/2005/8/layout/list1"/>
    <dgm:cxn modelId="{B325FC20-0B03-4EB8-99A2-EADB27492CAE}" type="presParOf" srcId="{4EC0CF28-255B-4064-AFA4-754219A265AE}" destId="{2F77EEDF-980C-4074-A856-62EBA068E0DC}" srcOrd="1" destOrd="0" presId="urn:microsoft.com/office/officeart/2005/8/layout/list1"/>
    <dgm:cxn modelId="{E83F149D-B930-47E2-B033-835712D6F8F5}" type="presParOf" srcId="{CDD532AB-3E1A-41D5-A217-BDA64D54D644}" destId="{4390F564-1089-45DD-86D5-7BD495891DCC}" srcOrd="9" destOrd="0" presId="urn:microsoft.com/office/officeart/2005/8/layout/list1"/>
    <dgm:cxn modelId="{78185627-AA70-487C-A0EA-63E6E633B237}" type="presParOf" srcId="{CDD532AB-3E1A-41D5-A217-BDA64D54D644}" destId="{DE03048D-9C01-4109-ACDD-5A1E613158B3}" srcOrd="10" destOrd="0" presId="urn:microsoft.com/office/officeart/2005/8/layout/list1"/>
    <dgm:cxn modelId="{6B3E28CD-9532-4C0B-A9C7-49F0C1A63E43}" type="presParOf" srcId="{CDD532AB-3E1A-41D5-A217-BDA64D54D644}" destId="{108D5329-27F5-4978-A1E0-F9DFBD3143B2}" srcOrd="11" destOrd="0" presId="urn:microsoft.com/office/officeart/2005/8/layout/list1"/>
    <dgm:cxn modelId="{0C6204B0-077C-4EF1-A951-4BBB4D79100D}" type="presParOf" srcId="{CDD532AB-3E1A-41D5-A217-BDA64D54D644}" destId="{D74BD834-A11A-4F00-A9E9-6BEA45884457}" srcOrd="12" destOrd="0" presId="urn:microsoft.com/office/officeart/2005/8/layout/list1"/>
    <dgm:cxn modelId="{F133B122-D097-481F-BFBC-121D7C3BCE43}" type="presParOf" srcId="{D74BD834-A11A-4F00-A9E9-6BEA45884457}" destId="{1FB84843-44C0-4A3B-9A4C-FA72123D1B73}" srcOrd="0" destOrd="0" presId="urn:microsoft.com/office/officeart/2005/8/layout/list1"/>
    <dgm:cxn modelId="{EC900BA3-EB64-4B9E-84B9-29B0B84463DF}" type="presParOf" srcId="{D74BD834-A11A-4F00-A9E9-6BEA45884457}" destId="{0079DA53-9062-4D5E-8BC7-995E9354FD80}" srcOrd="1" destOrd="0" presId="urn:microsoft.com/office/officeart/2005/8/layout/list1"/>
    <dgm:cxn modelId="{38D93C11-7C75-49E6-BBE2-F9460D255ECF}" type="presParOf" srcId="{CDD532AB-3E1A-41D5-A217-BDA64D54D644}" destId="{6EED60A7-8B44-406B-B209-3F1884974CF9}" srcOrd="13" destOrd="0" presId="urn:microsoft.com/office/officeart/2005/8/layout/list1"/>
    <dgm:cxn modelId="{98E6A3BC-153A-427B-9093-17CC9D078FD5}" type="presParOf" srcId="{CDD532AB-3E1A-41D5-A217-BDA64D54D644}" destId="{6990BF9F-DC58-489B-BB5D-F6A2C7DE922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2176BE-A9EC-4083-9ECE-57FEC876BB2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BADF662-D37B-4991-937C-67DF3B3E79C3}">
      <dgm:prSet/>
      <dgm:spPr/>
      <dgm:t>
        <a:bodyPr/>
        <a:lstStyle/>
        <a:p>
          <a:r>
            <a:rPr lang="en-US" dirty="0"/>
            <a:t>What is the underlying product being taxed? </a:t>
          </a:r>
        </a:p>
      </dgm:t>
    </dgm:pt>
    <dgm:pt modelId="{BC59C9AE-2F92-4263-A0EA-CBFD97526C67}" type="parTrans" cxnId="{E3B19FB3-F185-436C-BE75-E7B9143CB8CC}">
      <dgm:prSet/>
      <dgm:spPr/>
      <dgm:t>
        <a:bodyPr/>
        <a:lstStyle/>
        <a:p>
          <a:endParaRPr lang="en-US"/>
        </a:p>
      </dgm:t>
    </dgm:pt>
    <dgm:pt modelId="{6BFE6180-4FC9-4D97-8A60-AE06550E5BBB}" type="sibTrans" cxnId="{E3B19FB3-F185-436C-BE75-E7B9143CB8CC}">
      <dgm:prSet/>
      <dgm:spPr/>
      <dgm:t>
        <a:bodyPr/>
        <a:lstStyle/>
        <a:p>
          <a:endParaRPr lang="en-US"/>
        </a:p>
      </dgm:t>
    </dgm:pt>
    <dgm:pt modelId="{26761A76-2E77-4939-9B7E-27CE8511C1D7}">
      <dgm:prSet/>
      <dgm:spPr/>
      <dgm:t>
        <a:bodyPr/>
        <a:lstStyle/>
        <a:p>
          <a:r>
            <a:rPr lang="en-US" dirty="0"/>
            <a:t>How are the transactions sourced or apportioned?</a:t>
          </a:r>
        </a:p>
      </dgm:t>
    </dgm:pt>
    <dgm:pt modelId="{4D13122C-1511-4958-943A-D71510171F00}" type="parTrans" cxnId="{27930CA6-1FAB-434C-BDDC-A080EB507D49}">
      <dgm:prSet/>
      <dgm:spPr/>
      <dgm:t>
        <a:bodyPr/>
        <a:lstStyle/>
        <a:p>
          <a:endParaRPr lang="en-US"/>
        </a:p>
      </dgm:t>
    </dgm:pt>
    <dgm:pt modelId="{D90CB12C-AEE9-47C1-94B7-6436833E4DEA}" type="sibTrans" cxnId="{27930CA6-1FAB-434C-BDDC-A080EB507D49}">
      <dgm:prSet/>
      <dgm:spPr/>
      <dgm:t>
        <a:bodyPr/>
        <a:lstStyle/>
        <a:p>
          <a:endParaRPr lang="en-US"/>
        </a:p>
      </dgm:t>
    </dgm:pt>
    <dgm:pt modelId="{140ACB76-A9D6-4BBE-80E9-BC4E97D7D973}">
      <dgm:prSet/>
      <dgm:spPr/>
      <dgm:t>
        <a:bodyPr/>
        <a:lstStyle/>
        <a:p>
          <a:r>
            <a:rPr lang="en-US" dirty="0"/>
            <a:t>What are the responsibilities of the parties involved?</a:t>
          </a:r>
        </a:p>
      </dgm:t>
    </dgm:pt>
    <dgm:pt modelId="{261E34A7-A3E0-4FB5-B985-34F357D9967B}" type="parTrans" cxnId="{93D0169A-8B8F-482F-9601-6DFAA378E636}">
      <dgm:prSet/>
      <dgm:spPr/>
      <dgm:t>
        <a:bodyPr/>
        <a:lstStyle/>
        <a:p>
          <a:endParaRPr lang="en-US"/>
        </a:p>
      </dgm:t>
    </dgm:pt>
    <dgm:pt modelId="{C34858F4-3792-4E28-BBF2-3A91B99C0712}" type="sibTrans" cxnId="{93D0169A-8B8F-482F-9601-6DFAA378E636}">
      <dgm:prSet/>
      <dgm:spPr/>
      <dgm:t>
        <a:bodyPr/>
        <a:lstStyle/>
        <a:p>
          <a:endParaRPr lang="en-US"/>
        </a:p>
      </dgm:t>
    </dgm:pt>
    <dgm:pt modelId="{776AE2E0-F900-421E-841D-379041A9F182}">
      <dgm:prSet/>
      <dgm:spPr/>
      <dgm:t>
        <a:bodyPr/>
        <a:lstStyle/>
        <a:p>
          <a:r>
            <a:rPr lang="en-US" dirty="0"/>
            <a:t>Other issues (e.g., bundling, marketplace)</a:t>
          </a:r>
        </a:p>
      </dgm:t>
    </dgm:pt>
    <dgm:pt modelId="{81726ED1-785B-4BB6-9018-6E879C8F3D7D}" type="parTrans" cxnId="{F3468194-4C64-4B1B-902F-00346420BA59}">
      <dgm:prSet/>
      <dgm:spPr/>
      <dgm:t>
        <a:bodyPr/>
        <a:lstStyle/>
        <a:p>
          <a:endParaRPr lang="en-US"/>
        </a:p>
      </dgm:t>
    </dgm:pt>
    <dgm:pt modelId="{783D6C32-3AD5-4809-997E-CF180EFA6736}" type="sibTrans" cxnId="{F3468194-4C64-4B1B-902F-00346420BA59}">
      <dgm:prSet/>
      <dgm:spPr/>
      <dgm:t>
        <a:bodyPr/>
        <a:lstStyle/>
        <a:p>
          <a:endParaRPr lang="en-US"/>
        </a:p>
      </dgm:t>
    </dgm:pt>
    <dgm:pt modelId="{F2AC7F57-D763-4611-B591-AA76AC8040D7}" type="pres">
      <dgm:prSet presAssocID="{FE2176BE-A9EC-4083-9ECE-57FEC876BB26}" presName="linear" presStyleCnt="0">
        <dgm:presLayoutVars>
          <dgm:animLvl val="lvl"/>
          <dgm:resizeHandles val="exact"/>
        </dgm:presLayoutVars>
      </dgm:prSet>
      <dgm:spPr/>
    </dgm:pt>
    <dgm:pt modelId="{8F94887E-2EF5-427D-8488-99298C7ED5DB}" type="pres">
      <dgm:prSet presAssocID="{1BADF662-D37B-4991-937C-67DF3B3E79C3}" presName="parentText" presStyleLbl="node1" presStyleIdx="0" presStyleCnt="4">
        <dgm:presLayoutVars>
          <dgm:chMax val="0"/>
          <dgm:bulletEnabled val="1"/>
        </dgm:presLayoutVars>
      </dgm:prSet>
      <dgm:spPr/>
    </dgm:pt>
    <dgm:pt modelId="{7982F41C-3485-4A05-82F8-A99EFBC1E94C}" type="pres">
      <dgm:prSet presAssocID="{6BFE6180-4FC9-4D97-8A60-AE06550E5BBB}" presName="spacer" presStyleCnt="0"/>
      <dgm:spPr/>
    </dgm:pt>
    <dgm:pt modelId="{B7DF8C27-B99D-45FC-87FB-1B0DB8E7EF32}" type="pres">
      <dgm:prSet presAssocID="{26761A76-2E77-4939-9B7E-27CE8511C1D7}" presName="parentText" presStyleLbl="node1" presStyleIdx="1" presStyleCnt="4">
        <dgm:presLayoutVars>
          <dgm:chMax val="0"/>
          <dgm:bulletEnabled val="1"/>
        </dgm:presLayoutVars>
      </dgm:prSet>
      <dgm:spPr/>
    </dgm:pt>
    <dgm:pt modelId="{948AE106-5D09-40E5-B49E-07272D001E96}" type="pres">
      <dgm:prSet presAssocID="{D90CB12C-AEE9-47C1-94B7-6436833E4DEA}" presName="spacer" presStyleCnt="0"/>
      <dgm:spPr/>
    </dgm:pt>
    <dgm:pt modelId="{AD4C5AAE-07C2-4040-8398-EF432DCE7D14}" type="pres">
      <dgm:prSet presAssocID="{140ACB76-A9D6-4BBE-80E9-BC4E97D7D973}" presName="parentText" presStyleLbl="node1" presStyleIdx="2" presStyleCnt="4">
        <dgm:presLayoutVars>
          <dgm:chMax val="0"/>
          <dgm:bulletEnabled val="1"/>
        </dgm:presLayoutVars>
      </dgm:prSet>
      <dgm:spPr/>
    </dgm:pt>
    <dgm:pt modelId="{C652A257-054C-4251-ADEB-07DDA24268C6}" type="pres">
      <dgm:prSet presAssocID="{C34858F4-3792-4E28-BBF2-3A91B99C0712}" presName="spacer" presStyleCnt="0"/>
      <dgm:spPr/>
    </dgm:pt>
    <dgm:pt modelId="{1A5D53BC-C405-4552-A0B8-6462458AA643}" type="pres">
      <dgm:prSet presAssocID="{776AE2E0-F900-421E-841D-379041A9F182}" presName="parentText" presStyleLbl="node1" presStyleIdx="3" presStyleCnt="4">
        <dgm:presLayoutVars>
          <dgm:chMax val="0"/>
          <dgm:bulletEnabled val="1"/>
        </dgm:presLayoutVars>
      </dgm:prSet>
      <dgm:spPr/>
    </dgm:pt>
  </dgm:ptLst>
  <dgm:cxnLst>
    <dgm:cxn modelId="{517F9C03-7E16-49EE-A863-A9F517C5F985}" type="presOf" srcId="{1BADF662-D37B-4991-937C-67DF3B3E79C3}" destId="{8F94887E-2EF5-427D-8488-99298C7ED5DB}" srcOrd="0" destOrd="0" presId="urn:microsoft.com/office/officeart/2005/8/layout/vList2"/>
    <dgm:cxn modelId="{D5418433-6EC1-4B03-AC96-DB4A9F6BAB3C}" type="presOf" srcId="{776AE2E0-F900-421E-841D-379041A9F182}" destId="{1A5D53BC-C405-4552-A0B8-6462458AA643}" srcOrd="0" destOrd="0" presId="urn:microsoft.com/office/officeart/2005/8/layout/vList2"/>
    <dgm:cxn modelId="{4411525C-9E6E-40D5-93E6-7F373BA06347}" type="presOf" srcId="{FE2176BE-A9EC-4083-9ECE-57FEC876BB26}" destId="{F2AC7F57-D763-4611-B591-AA76AC8040D7}" srcOrd="0" destOrd="0" presId="urn:microsoft.com/office/officeart/2005/8/layout/vList2"/>
    <dgm:cxn modelId="{19A7A984-44C9-474E-B993-ACF13AE4A325}" type="presOf" srcId="{26761A76-2E77-4939-9B7E-27CE8511C1D7}" destId="{B7DF8C27-B99D-45FC-87FB-1B0DB8E7EF32}" srcOrd="0" destOrd="0" presId="urn:microsoft.com/office/officeart/2005/8/layout/vList2"/>
    <dgm:cxn modelId="{F3468194-4C64-4B1B-902F-00346420BA59}" srcId="{FE2176BE-A9EC-4083-9ECE-57FEC876BB26}" destId="{776AE2E0-F900-421E-841D-379041A9F182}" srcOrd="3" destOrd="0" parTransId="{81726ED1-785B-4BB6-9018-6E879C8F3D7D}" sibTransId="{783D6C32-3AD5-4809-997E-CF180EFA6736}"/>
    <dgm:cxn modelId="{93D0169A-8B8F-482F-9601-6DFAA378E636}" srcId="{FE2176BE-A9EC-4083-9ECE-57FEC876BB26}" destId="{140ACB76-A9D6-4BBE-80E9-BC4E97D7D973}" srcOrd="2" destOrd="0" parTransId="{261E34A7-A3E0-4FB5-B985-34F357D9967B}" sibTransId="{C34858F4-3792-4E28-BBF2-3A91B99C0712}"/>
    <dgm:cxn modelId="{27930CA6-1FAB-434C-BDDC-A080EB507D49}" srcId="{FE2176BE-A9EC-4083-9ECE-57FEC876BB26}" destId="{26761A76-2E77-4939-9B7E-27CE8511C1D7}" srcOrd="1" destOrd="0" parTransId="{4D13122C-1511-4958-943A-D71510171F00}" sibTransId="{D90CB12C-AEE9-47C1-94B7-6436833E4DEA}"/>
    <dgm:cxn modelId="{E3B19FB3-F185-436C-BE75-E7B9143CB8CC}" srcId="{FE2176BE-A9EC-4083-9ECE-57FEC876BB26}" destId="{1BADF662-D37B-4991-937C-67DF3B3E79C3}" srcOrd="0" destOrd="0" parTransId="{BC59C9AE-2F92-4263-A0EA-CBFD97526C67}" sibTransId="{6BFE6180-4FC9-4D97-8A60-AE06550E5BBB}"/>
    <dgm:cxn modelId="{711D86C5-D744-4456-8E41-0004B6FF1998}" type="presOf" srcId="{140ACB76-A9D6-4BBE-80E9-BC4E97D7D973}" destId="{AD4C5AAE-07C2-4040-8398-EF432DCE7D14}" srcOrd="0" destOrd="0" presId="urn:microsoft.com/office/officeart/2005/8/layout/vList2"/>
    <dgm:cxn modelId="{1CAAD6D0-4624-4A71-B86A-500E232EF91F}" type="presParOf" srcId="{F2AC7F57-D763-4611-B591-AA76AC8040D7}" destId="{8F94887E-2EF5-427D-8488-99298C7ED5DB}" srcOrd="0" destOrd="0" presId="urn:microsoft.com/office/officeart/2005/8/layout/vList2"/>
    <dgm:cxn modelId="{D46D8E13-D47C-4A0B-9A8E-2CA92ACEF93B}" type="presParOf" srcId="{F2AC7F57-D763-4611-B591-AA76AC8040D7}" destId="{7982F41C-3485-4A05-82F8-A99EFBC1E94C}" srcOrd="1" destOrd="0" presId="urn:microsoft.com/office/officeart/2005/8/layout/vList2"/>
    <dgm:cxn modelId="{AF44C18D-0BB4-4432-8121-C925F5E0A835}" type="presParOf" srcId="{F2AC7F57-D763-4611-B591-AA76AC8040D7}" destId="{B7DF8C27-B99D-45FC-87FB-1B0DB8E7EF32}" srcOrd="2" destOrd="0" presId="urn:microsoft.com/office/officeart/2005/8/layout/vList2"/>
    <dgm:cxn modelId="{AA421262-8FC7-4C23-AB33-928803E19991}" type="presParOf" srcId="{F2AC7F57-D763-4611-B591-AA76AC8040D7}" destId="{948AE106-5D09-40E5-B49E-07272D001E96}" srcOrd="3" destOrd="0" presId="urn:microsoft.com/office/officeart/2005/8/layout/vList2"/>
    <dgm:cxn modelId="{88CC76F1-B18F-45F3-89B2-25ADE6641B4A}" type="presParOf" srcId="{F2AC7F57-D763-4611-B591-AA76AC8040D7}" destId="{AD4C5AAE-07C2-4040-8398-EF432DCE7D14}" srcOrd="4" destOrd="0" presId="urn:microsoft.com/office/officeart/2005/8/layout/vList2"/>
    <dgm:cxn modelId="{5FE241F2-E77E-4DB9-8C18-C4D5449F091B}" type="presParOf" srcId="{F2AC7F57-D763-4611-B591-AA76AC8040D7}" destId="{C652A257-054C-4251-ADEB-07DDA24268C6}" srcOrd="5" destOrd="0" presId="urn:microsoft.com/office/officeart/2005/8/layout/vList2"/>
    <dgm:cxn modelId="{39B105A3-3121-4DF7-993B-7BD5E58A71FE}" type="presParOf" srcId="{F2AC7F57-D763-4611-B591-AA76AC8040D7}" destId="{1A5D53BC-C405-4552-A0B8-6462458AA6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46A36D-88E1-497C-861C-F3BDF04545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992F114-4EFF-460E-B51E-3EDC5C1DB740}">
      <dgm:prSet/>
      <dgm:spPr/>
      <dgm:t>
        <a:bodyPr/>
        <a:lstStyle/>
        <a:p>
          <a:r>
            <a:rPr lang="en-US" dirty="0"/>
            <a:t>Taxation based on the underlying goods or services (i.e., smart contract, delivery, true object of the purchase)</a:t>
          </a:r>
        </a:p>
      </dgm:t>
    </dgm:pt>
    <dgm:pt modelId="{7C92BD15-7D81-4FF3-935D-5B7DC425345C}" type="parTrans" cxnId="{4B8CF5EB-D419-45FD-AACE-1858744C9122}">
      <dgm:prSet/>
      <dgm:spPr/>
      <dgm:t>
        <a:bodyPr/>
        <a:lstStyle/>
        <a:p>
          <a:endParaRPr lang="en-US"/>
        </a:p>
      </dgm:t>
    </dgm:pt>
    <dgm:pt modelId="{0A504989-82E5-4272-8A11-9C878FC74D11}" type="sibTrans" cxnId="{4B8CF5EB-D419-45FD-AACE-1858744C9122}">
      <dgm:prSet/>
      <dgm:spPr/>
      <dgm:t>
        <a:bodyPr/>
        <a:lstStyle/>
        <a:p>
          <a:endParaRPr lang="en-US"/>
        </a:p>
      </dgm:t>
    </dgm:pt>
    <dgm:pt modelId="{EFF686BC-FEC4-453B-9493-4E04C24CB40F}">
      <dgm:prSet/>
      <dgm:spPr/>
      <dgm:t>
        <a:bodyPr/>
        <a:lstStyle/>
        <a:p>
          <a:r>
            <a:rPr lang="en-US" dirty="0"/>
            <a:t>“</a:t>
          </a:r>
          <a:r>
            <a:rPr lang="en-US" b="1" dirty="0"/>
            <a:t>Digital Code</a:t>
          </a:r>
          <a:r>
            <a:rPr lang="en-US" dirty="0"/>
            <a:t>” </a:t>
          </a:r>
          <a:r>
            <a:rPr lang="en-US" b="0" i="0" dirty="0"/>
            <a:t>means a code that provides a purchaser with the right to obtain one or more digital products, if all of the digital products to be obtained through the use of the code have the same sales and use tax treatment. . . A digital code may be obtained by any means, including email or by tangible means regardless of its designation as song code, video code, book code, or some other term. (</a:t>
          </a:r>
          <a:r>
            <a:rPr lang="en-US" b="1" i="0" dirty="0"/>
            <a:t>RCW 82.04.192(5)).</a:t>
          </a:r>
          <a:endParaRPr lang="en-US" dirty="0"/>
        </a:p>
      </dgm:t>
    </dgm:pt>
    <dgm:pt modelId="{3B8B3182-0F25-4F57-9924-94E33DE558B3}" type="parTrans" cxnId="{17CA6735-AB6E-41C7-83A2-5E18FEB89A1C}">
      <dgm:prSet/>
      <dgm:spPr/>
      <dgm:t>
        <a:bodyPr/>
        <a:lstStyle/>
        <a:p>
          <a:endParaRPr lang="en-US"/>
        </a:p>
      </dgm:t>
    </dgm:pt>
    <dgm:pt modelId="{BF50ABB3-9A98-4765-B907-311D06DD291D}" type="sibTrans" cxnId="{17CA6735-AB6E-41C7-83A2-5E18FEB89A1C}">
      <dgm:prSet/>
      <dgm:spPr/>
      <dgm:t>
        <a:bodyPr/>
        <a:lstStyle/>
        <a:p>
          <a:endParaRPr lang="en-US"/>
        </a:p>
      </dgm:t>
    </dgm:pt>
    <dgm:pt modelId="{29702FE2-9EA6-4182-BA10-7A327E7D06EC}">
      <dgm:prSet/>
      <dgm:spPr/>
      <dgm:t>
        <a:bodyPr/>
        <a:lstStyle/>
        <a:p>
          <a:r>
            <a:rPr lang="en-US" dirty="0"/>
            <a:t>Exemptions? (RCW 82.08.0208)</a:t>
          </a:r>
        </a:p>
      </dgm:t>
    </dgm:pt>
    <dgm:pt modelId="{DD99B427-0C68-413D-898A-4685801A226E}" type="parTrans" cxnId="{BC685471-DC2C-42A6-88A7-0E9AF1512504}">
      <dgm:prSet/>
      <dgm:spPr/>
      <dgm:t>
        <a:bodyPr/>
        <a:lstStyle/>
        <a:p>
          <a:endParaRPr lang="en-US"/>
        </a:p>
      </dgm:t>
    </dgm:pt>
    <dgm:pt modelId="{75E17CF9-3F65-4C11-868B-53A7C374BC42}" type="sibTrans" cxnId="{BC685471-DC2C-42A6-88A7-0E9AF1512504}">
      <dgm:prSet/>
      <dgm:spPr/>
      <dgm:t>
        <a:bodyPr/>
        <a:lstStyle/>
        <a:p>
          <a:endParaRPr lang="en-US"/>
        </a:p>
      </dgm:t>
    </dgm:pt>
    <dgm:pt modelId="{C32D9CBA-223E-4D14-A306-070D6457C6F8}" type="pres">
      <dgm:prSet presAssocID="{7746A36D-88E1-497C-861C-F3BDF0454516}" presName="linear" presStyleCnt="0">
        <dgm:presLayoutVars>
          <dgm:animLvl val="lvl"/>
          <dgm:resizeHandles val="exact"/>
        </dgm:presLayoutVars>
      </dgm:prSet>
      <dgm:spPr/>
    </dgm:pt>
    <dgm:pt modelId="{D998802A-5C70-4F77-AFDD-61A1D21106EA}" type="pres">
      <dgm:prSet presAssocID="{6992F114-4EFF-460E-B51E-3EDC5C1DB740}" presName="parentText" presStyleLbl="node1" presStyleIdx="0" presStyleCnt="3">
        <dgm:presLayoutVars>
          <dgm:chMax val="0"/>
          <dgm:bulletEnabled val="1"/>
        </dgm:presLayoutVars>
      </dgm:prSet>
      <dgm:spPr/>
    </dgm:pt>
    <dgm:pt modelId="{F5FA00EA-2D5F-4F94-8465-8D91444FE8FD}" type="pres">
      <dgm:prSet presAssocID="{0A504989-82E5-4272-8A11-9C878FC74D11}" presName="spacer" presStyleCnt="0"/>
      <dgm:spPr/>
    </dgm:pt>
    <dgm:pt modelId="{72F6097B-7ED0-41BA-9F29-DAAE04261623}" type="pres">
      <dgm:prSet presAssocID="{EFF686BC-FEC4-453B-9493-4E04C24CB40F}" presName="parentText" presStyleLbl="node1" presStyleIdx="1" presStyleCnt="3">
        <dgm:presLayoutVars>
          <dgm:chMax val="0"/>
          <dgm:bulletEnabled val="1"/>
        </dgm:presLayoutVars>
      </dgm:prSet>
      <dgm:spPr/>
    </dgm:pt>
    <dgm:pt modelId="{51E3E000-2F8C-4036-884A-59141F69EBB5}" type="pres">
      <dgm:prSet presAssocID="{BF50ABB3-9A98-4765-B907-311D06DD291D}" presName="spacer" presStyleCnt="0"/>
      <dgm:spPr/>
    </dgm:pt>
    <dgm:pt modelId="{9EB5603F-478C-4457-92B3-24BD17B367CD}" type="pres">
      <dgm:prSet presAssocID="{29702FE2-9EA6-4182-BA10-7A327E7D06EC}" presName="parentText" presStyleLbl="node1" presStyleIdx="2" presStyleCnt="3">
        <dgm:presLayoutVars>
          <dgm:chMax val="0"/>
          <dgm:bulletEnabled val="1"/>
        </dgm:presLayoutVars>
      </dgm:prSet>
      <dgm:spPr/>
    </dgm:pt>
  </dgm:ptLst>
  <dgm:cxnLst>
    <dgm:cxn modelId="{46266A2D-E713-4040-827E-42EF09EA3AB7}" type="presOf" srcId="{29702FE2-9EA6-4182-BA10-7A327E7D06EC}" destId="{9EB5603F-478C-4457-92B3-24BD17B367CD}" srcOrd="0" destOrd="0" presId="urn:microsoft.com/office/officeart/2005/8/layout/vList2"/>
    <dgm:cxn modelId="{17CA6735-AB6E-41C7-83A2-5E18FEB89A1C}" srcId="{7746A36D-88E1-497C-861C-F3BDF0454516}" destId="{EFF686BC-FEC4-453B-9493-4E04C24CB40F}" srcOrd="1" destOrd="0" parTransId="{3B8B3182-0F25-4F57-9924-94E33DE558B3}" sibTransId="{BF50ABB3-9A98-4765-B907-311D06DD291D}"/>
    <dgm:cxn modelId="{8036994D-7812-4C07-AB06-E578F3814405}" type="presOf" srcId="{7746A36D-88E1-497C-861C-F3BDF0454516}" destId="{C32D9CBA-223E-4D14-A306-070D6457C6F8}" srcOrd="0" destOrd="0" presId="urn:microsoft.com/office/officeart/2005/8/layout/vList2"/>
    <dgm:cxn modelId="{BC685471-DC2C-42A6-88A7-0E9AF1512504}" srcId="{7746A36D-88E1-497C-861C-F3BDF0454516}" destId="{29702FE2-9EA6-4182-BA10-7A327E7D06EC}" srcOrd="2" destOrd="0" parTransId="{DD99B427-0C68-413D-898A-4685801A226E}" sibTransId="{75E17CF9-3F65-4C11-868B-53A7C374BC42}"/>
    <dgm:cxn modelId="{35A0B68A-631F-413E-A8C0-F10C4D8E1A9E}" type="presOf" srcId="{EFF686BC-FEC4-453B-9493-4E04C24CB40F}" destId="{72F6097B-7ED0-41BA-9F29-DAAE04261623}" srcOrd="0" destOrd="0" presId="urn:microsoft.com/office/officeart/2005/8/layout/vList2"/>
    <dgm:cxn modelId="{D6FEA7C9-68CA-4CFB-BC16-7919E0464943}" type="presOf" srcId="{6992F114-4EFF-460E-B51E-3EDC5C1DB740}" destId="{D998802A-5C70-4F77-AFDD-61A1D21106EA}" srcOrd="0" destOrd="0" presId="urn:microsoft.com/office/officeart/2005/8/layout/vList2"/>
    <dgm:cxn modelId="{4B8CF5EB-D419-45FD-AACE-1858744C9122}" srcId="{7746A36D-88E1-497C-861C-F3BDF0454516}" destId="{6992F114-4EFF-460E-B51E-3EDC5C1DB740}" srcOrd="0" destOrd="0" parTransId="{7C92BD15-7D81-4FF3-935D-5B7DC425345C}" sibTransId="{0A504989-82E5-4272-8A11-9C878FC74D11}"/>
    <dgm:cxn modelId="{B5D3FEF6-0542-4F11-979A-7F0298AA4972}" type="presParOf" srcId="{C32D9CBA-223E-4D14-A306-070D6457C6F8}" destId="{D998802A-5C70-4F77-AFDD-61A1D21106EA}" srcOrd="0" destOrd="0" presId="urn:microsoft.com/office/officeart/2005/8/layout/vList2"/>
    <dgm:cxn modelId="{AB22927A-EE11-4E57-92A9-6879A89B47CE}" type="presParOf" srcId="{C32D9CBA-223E-4D14-A306-070D6457C6F8}" destId="{F5FA00EA-2D5F-4F94-8465-8D91444FE8FD}" srcOrd="1" destOrd="0" presId="urn:microsoft.com/office/officeart/2005/8/layout/vList2"/>
    <dgm:cxn modelId="{CD5DE6C1-308E-4383-94D8-AC9BF4351B83}" type="presParOf" srcId="{C32D9CBA-223E-4D14-A306-070D6457C6F8}" destId="{72F6097B-7ED0-41BA-9F29-DAAE04261623}" srcOrd="2" destOrd="0" presId="urn:microsoft.com/office/officeart/2005/8/layout/vList2"/>
    <dgm:cxn modelId="{DBF6FABF-021A-487F-BC60-816D533E9B61}" type="presParOf" srcId="{C32D9CBA-223E-4D14-A306-070D6457C6F8}" destId="{51E3E000-2F8C-4036-884A-59141F69EBB5}" srcOrd="3" destOrd="0" presId="urn:microsoft.com/office/officeart/2005/8/layout/vList2"/>
    <dgm:cxn modelId="{3A997AC2-AA09-49AA-B2A3-2ACCD1DA290C}" type="presParOf" srcId="{C32D9CBA-223E-4D14-A306-070D6457C6F8}" destId="{9EB5603F-478C-4457-92B3-24BD17B367C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C199E8-F9D8-4AB6-899F-F4F1C7D535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F1E432E-FE17-439C-ABB3-1986D972173F}">
      <dgm:prSet/>
      <dgm:spPr/>
      <dgm:t>
        <a:bodyPr/>
        <a:lstStyle/>
        <a:p>
          <a:r>
            <a:rPr lang="en-US"/>
            <a:t>What if an NFT is a right to obtain the rights to a digital product (e.g., picture or video)?</a:t>
          </a:r>
        </a:p>
      </dgm:t>
    </dgm:pt>
    <dgm:pt modelId="{16F420FE-96CC-4E21-9D73-B17B71D0BD45}" type="parTrans" cxnId="{33AF3F84-6A83-40A1-8908-5BAD2EC30A33}">
      <dgm:prSet/>
      <dgm:spPr/>
      <dgm:t>
        <a:bodyPr/>
        <a:lstStyle/>
        <a:p>
          <a:endParaRPr lang="en-US"/>
        </a:p>
      </dgm:t>
    </dgm:pt>
    <dgm:pt modelId="{2C8D8D09-2D96-47ED-BB8E-BD99078D87A1}" type="sibTrans" cxnId="{33AF3F84-6A83-40A1-8908-5BAD2EC30A33}">
      <dgm:prSet/>
      <dgm:spPr/>
      <dgm:t>
        <a:bodyPr/>
        <a:lstStyle/>
        <a:p>
          <a:endParaRPr lang="en-US"/>
        </a:p>
      </dgm:t>
    </dgm:pt>
    <dgm:pt modelId="{C3534322-4C83-473C-B8A4-7380CA40A65E}">
      <dgm:prSet/>
      <dgm:spPr/>
      <dgm:t>
        <a:bodyPr/>
        <a:lstStyle/>
        <a:p>
          <a:r>
            <a:rPr lang="en-US"/>
            <a:t>Subject to retailing B&amp;O and retail sales tax. (RCW 82.04.050(8)(a), 82.04.190, 82.08.020).</a:t>
          </a:r>
        </a:p>
      </dgm:t>
    </dgm:pt>
    <dgm:pt modelId="{DF98F022-AD01-47A6-A1CC-36C9D836221C}" type="parTrans" cxnId="{9BEA0F34-03C7-4790-B35D-8F58EBD78B75}">
      <dgm:prSet/>
      <dgm:spPr/>
      <dgm:t>
        <a:bodyPr/>
        <a:lstStyle/>
        <a:p>
          <a:endParaRPr lang="en-US"/>
        </a:p>
      </dgm:t>
    </dgm:pt>
    <dgm:pt modelId="{99F5E064-305F-4011-BB8F-A3422BFE8D85}" type="sibTrans" cxnId="{9BEA0F34-03C7-4790-B35D-8F58EBD78B75}">
      <dgm:prSet/>
      <dgm:spPr/>
      <dgm:t>
        <a:bodyPr/>
        <a:lstStyle/>
        <a:p>
          <a:endParaRPr lang="en-US"/>
        </a:p>
      </dgm:t>
    </dgm:pt>
    <dgm:pt modelId="{91775F3E-C579-4394-A0DE-DD202E333140}">
      <dgm:prSet/>
      <dgm:spPr/>
      <dgm:t>
        <a:bodyPr/>
        <a:lstStyle/>
        <a:p>
          <a:r>
            <a:rPr lang="en-US"/>
            <a:t>What if an NFT includes a right to obtain access to multiple digital goods or services?</a:t>
          </a:r>
        </a:p>
      </dgm:t>
    </dgm:pt>
    <dgm:pt modelId="{9E0BA673-4B78-4F1E-A738-7DE53C74339A}" type="parTrans" cxnId="{7BA71E6D-0FC5-4100-AB11-1FD048B8A9C1}">
      <dgm:prSet/>
      <dgm:spPr/>
      <dgm:t>
        <a:bodyPr/>
        <a:lstStyle/>
        <a:p>
          <a:endParaRPr lang="en-US"/>
        </a:p>
      </dgm:t>
    </dgm:pt>
    <dgm:pt modelId="{91AECC2F-1FFD-409F-8791-2DC89A893CDA}" type="sibTrans" cxnId="{7BA71E6D-0FC5-4100-AB11-1FD048B8A9C1}">
      <dgm:prSet/>
      <dgm:spPr/>
      <dgm:t>
        <a:bodyPr/>
        <a:lstStyle/>
        <a:p>
          <a:endParaRPr lang="en-US"/>
        </a:p>
      </dgm:t>
    </dgm:pt>
    <dgm:pt modelId="{79D02575-CB4C-420F-9FB7-ECA58BB5E2B8}">
      <dgm:prSet/>
      <dgm:spPr/>
      <dgm:t>
        <a:bodyPr/>
        <a:lstStyle/>
        <a:p>
          <a:r>
            <a:rPr lang="en-US"/>
            <a:t>Most likely subject to retailing B&amp;O and retail sales tax as a sale of a “digital code”. (RCW 82.04.050(8)(a), 82.04.190, and 82.08.020).</a:t>
          </a:r>
        </a:p>
      </dgm:t>
    </dgm:pt>
    <dgm:pt modelId="{006A34E6-FE7B-47B6-909C-3BA5BDC0111A}" type="parTrans" cxnId="{0374C4C4-9BA1-45E9-AFF8-1202BE998CDF}">
      <dgm:prSet/>
      <dgm:spPr/>
      <dgm:t>
        <a:bodyPr/>
        <a:lstStyle/>
        <a:p>
          <a:endParaRPr lang="en-US"/>
        </a:p>
      </dgm:t>
    </dgm:pt>
    <dgm:pt modelId="{53D3682E-9E8B-4CCD-8F68-18E28B7C7C20}" type="sibTrans" cxnId="{0374C4C4-9BA1-45E9-AFF8-1202BE998CDF}">
      <dgm:prSet/>
      <dgm:spPr/>
      <dgm:t>
        <a:bodyPr/>
        <a:lstStyle/>
        <a:p>
          <a:endParaRPr lang="en-US"/>
        </a:p>
      </dgm:t>
    </dgm:pt>
    <dgm:pt modelId="{0C8A4324-E2FE-4E5F-8C62-2278BD08F672}">
      <dgm:prSet/>
      <dgm:spPr/>
      <dgm:t>
        <a:bodyPr/>
        <a:lstStyle/>
        <a:p>
          <a:r>
            <a:rPr lang="en-US"/>
            <a:t>What if an NFT includes both a taxable good and the right to obtain nonretail sales taxable services (e.g., entertainment)?</a:t>
          </a:r>
        </a:p>
      </dgm:t>
    </dgm:pt>
    <dgm:pt modelId="{C149B2F3-5B46-4135-AF81-6CF8452B24A0}" type="parTrans" cxnId="{3E31DB99-24EC-408C-8285-1DFF92EBAC6B}">
      <dgm:prSet/>
      <dgm:spPr/>
      <dgm:t>
        <a:bodyPr/>
        <a:lstStyle/>
        <a:p>
          <a:endParaRPr lang="en-US"/>
        </a:p>
      </dgm:t>
    </dgm:pt>
    <dgm:pt modelId="{91366DD7-AC82-4746-8F90-93423A467C63}" type="sibTrans" cxnId="{3E31DB99-24EC-408C-8285-1DFF92EBAC6B}">
      <dgm:prSet/>
      <dgm:spPr/>
      <dgm:t>
        <a:bodyPr/>
        <a:lstStyle/>
        <a:p>
          <a:endParaRPr lang="en-US"/>
        </a:p>
      </dgm:t>
    </dgm:pt>
    <dgm:pt modelId="{6F0ABE33-929B-4251-B427-74F7F7D60B11}">
      <dgm:prSet/>
      <dgm:spPr/>
      <dgm:t>
        <a:bodyPr/>
        <a:lstStyle/>
        <a:p>
          <a:r>
            <a:rPr lang="en-US"/>
            <a:t>At least some portion of the sale is likely subject to retailing B&amp;O and retail sales tax, or the entire package as a bundled transaction, depending on the facts and circumstances. (RCW 82.08.190 and  82.08.195(1),(2),(7)).</a:t>
          </a:r>
        </a:p>
      </dgm:t>
    </dgm:pt>
    <dgm:pt modelId="{11340F0A-5AB1-47FD-8C96-A027D0EA2F58}" type="parTrans" cxnId="{39E0AE8C-791F-4686-9C43-998E36F16126}">
      <dgm:prSet/>
      <dgm:spPr/>
      <dgm:t>
        <a:bodyPr/>
        <a:lstStyle/>
        <a:p>
          <a:endParaRPr lang="en-US"/>
        </a:p>
      </dgm:t>
    </dgm:pt>
    <dgm:pt modelId="{D015D624-53BB-4566-A07E-0B72F79A6370}" type="sibTrans" cxnId="{39E0AE8C-791F-4686-9C43-998E36F16126}">
      <dgm:prSet/>
      <dgm:spPr/>
      <dgm:t>
        <a:bodyPr/>
        <a:lstStyle/>
        <a:p>
          <a:endParaRPr lang="en-US"/>
        </a:p>
      </dgm:t>
    </dgm:pt>
    <dgm:pt modelId="{E8C8EC55-F1BA-42B7-A44C-F04B1878782B}">
      <dgm:prSet/>
      <dgm:spPr/>
      <dgm:t>
        <a:bodyPr/>
        <a:lstStyle/>
        <a:p>
          <a:r>
            <a:rPr lang="en-US"/>
            <a:t>What if an NFT is a right to obtain a nonretail sales taxable service?</a:t>
          </a:r>
        </a:p>
      </dgm:t>
    </dgm:pt>
    <dgm:pt modelId="{F2646A32-C4A8-4BF7-B2F6-3F79AEB83DFF}" type="parTrans" cxnId="{7EBAC37B-D7BF-4C4F-A0A6-DFDD7981EFA1}">
      <dgm:prSet/>
      <dgm:spPr/>
      <dgm:t>
        <a:bodyPr/>
        <a:lstStyle/>
        <a:p>
          <a:endParaRPr lang="en-US"/>
        </a:p>
      </dgm:t>
    </dgm:pt>
    <dgm:pt modelId="{98AB3814-D9EB-4A03-A491-82930DB74EAA}" type="sibTrans" cxnId="{7EBAC37B-D7BF-4C4F-A0A6-DFDD7981EFA1}">
      <dgm:prSet/>
      <dgm:spPr/>
      <dgm:t>
        <a:bodyPr/>
        <a:lstStyle/>
        <a:p>
          <a:endParaRPr lang="en-US"/>
        </a:p>
      </dgm:t>
    </dgm:pt>
    <dgm:pt modelId="{CD65CA9D-2019-438D-AEE0-7E0FBA9BB3DD}">
      <dgm:prSet/>
      <dgm:spPr/>
      <dgm:t>
        <a:bodyPr/>
        <a:lstStyle/>
        <a:p>
          <a:r>
            <a:rPr lang="en-US" dirty="0"/>
            <a:t>The gross income received is subject to the service and other activities B&amp;O tax. (RCW 82.04.290).</a:t>
          </a:r>
        </a:p>
      </dgm:t>
    </dgm:pt>
    <dgm:pt modelId="{20C5B8BD-7BC6-4B62-A3BD-5423C8B25896}" type="parTrans" cxnId="{B67B1412-3529-4956-A568-657F5BE31468}">
      <dgm:prSet/>
      <dgm:spPr/>
      <dgm:t>
        <a:bodyPr/>
        <a:lstStyle/>
        <a:p>
          <a:endParaRPr lang="en-US"/>
        </a:p>
      </dgm:t>
    </dgm:pt>
    <dgm:pt modelId="{D36C67FF-94EE-461B-89B8-3450D37F5A07}" type="sibTrans" cxnId="{B67B1412-3529-4956-A568-657F5BE31468}">
      <dgm:prSet/>
      <dgm:spPr/>
      <dgm:t>
        <a:bodyPr/>
        <a:lstStyle/>
        <a:p>
          <a:endParaRPr lang="en-US"/>
        </a:p>
      </dgm:t>
    </dgm:pt>
    <dgm:pt modelId="{079F01EC-8D55-4EE5-9437-2CA9C9A1A7B2}">
      <dgm:prSet/>
      <dgm:spPr/>
      <dgm:t>
        <a:bodyPr/>
        <a:lstStyle/>
        <a:p>
          <a:r>
            <a:rPr lang="en-US"/>
            <a:t>What if an NFT sale requires payment of a royalty to the NFT creator?</a:t>
          </a:r>
        </a:p>
      </dgm:t>
    </dgm:pt>
    <dgm:pt modelId="{1B173588-5AFE-4965-AEDF-92C7D1B451AF}" type="parTrans" cxnId="{752CE35E-94F6-4162-80B0-48A68D7CFBFE}">
      <dgm:prSet/>
      <dgm:spPr/>
      <dgm:t>
        <a:bodyPr/>
        <a:lstStyle/>
        <a:p>
          <a:endParaRPr lang="en-US"/>
        </a:p>
      </dgm:t>
    </dgm:pt>
    <dgm:pt modelId="{F0612DD1-018E-430C-8B82-875C4683D21A}" type="sibTrans" cxnId="{752CE35E-94F6-4162-80B0-48A68D7CFBFE}">
      <dgm:prSet/>
      <dgm:spPr/>
      <dgm:t>
        <a:bodyPr/>
        <a:lstStyle/>
        <a:p>
          <a:endParaRPr lang="en-US"/>
        </a:p>
      </dgm:t>
    </dgm:pt>
    <dgm:pt modelId="{7DAE04D7-1EF9-4B8B-B34A-D4DB26A9A4D3}">
      <dgm:prSet/>
      <dgm:spPr/>
      <dgm:t>
        <a:bodyPr/>
        <a:lstStyle/>
        <a:p>
          <a:r>
            <a:rPr lang="en-US"/>
            <a:t>The gross income received by the NFT creator is subject to royalties B&amp;O tax. (RCW 82.04.2907).</a:t>
          </a:r>
        </a:p>
      </dgm:t>
    </dgm:pt>
    <dgm:pt modelId="{AA74E472-56CE-46B3-A109-46E0437CA986}" type="parTrans" cxnId="{74A065F7-EC4D-455A-90F3-FFF8CC43D33B}">
      <dgm:prSet/>
      <dgm:spPr/>
      <dgm:t>
        <a:bodyPr/>
        <a:lstStyle/>
        <a:p>
          <a:endParaRPr lang="en-US"/>
        </a:p>
      </dgm:t>
    </dgm:pt>
    <dgm:pt modelId="{0F355B46-9DB8-4F46-A45B-7A07761B1A19}" type="sibTrans" cxnId="{74A065F7-EC4D-455A-90F3-FFF8CC43D33B}">
      <dgm:prSet/>
      <dgm:spPr/>
      <dgm:t>
        <a:bodyPr/>
        <a:lstStyle/>
        <a:p>
          <a:endParaRPr lang="en-US"/>
        </a:p>
      </dgm:t>
    </dgm:pt>
    <dgm:pt modelId="{4155244A-A7B0-4760-BEF6-A070F03572BD}" type="pres">
      <dgm:prSet presAssocID="{9DC199E8-F9D8-4AB6-899F-F4F1C7D535C0}" presName="linear" presStyleCnt="0">
        <dgm:presLayoutVars>
          <dgm:animLvl val="lvl"/>
          <dgm:resizeHandles val="exact"/>
        </dgm:presLayoutVars>
      </dgm:prSet>
      <dgm:spPr/>
    </dgm:pt>
    <dgm:pt modelId="{75742801-3C39-49DE-B365-1D3B2CD7F403}" type="pres">
      <dgm:prSet presAssocID="{4F1E432E-FE17-439C-ABB3-1986D972173F}" presName="parentText" presStyleLbl="node1" presStyleIdx="0" presStyleCnt="5">
        <dgm:presLayoutVars>
          <dgm:chMax val="0"/>
          <dgm:bulletEnabled val="1"/>
        </dgm:presLayoutVars>
      </dgm:prSet>
      <dgm:spPr/>
    </dgm:pt>
    <dgm:pt modelId="{6F175498-2F55-4E2D-B6A7-596D831F1DF6}" type="pres">
      <dgm:prSet presAssocID="{4F1E432E-FE17-439C-ABB3-1986D972173F}" presName="childText" presStyleLbl="revTx" presStyleIdx="0" presStyleCnt="5">
        <dgm:presLayoutVars>
          <dgm:bulletEnabled val="1"/>
        </dgm:presLayoutVars>
      </dgm:prSet>
      <dgm:spPr/>
    </dgm:pt>
    <dgm:pt modelId="{E36C05B1-A6F8-48F9-A73A-9D36CA7DCD3C}" type="pres">
      <dgm:prSet presAssocID="{91775F3E-C579-4394-A0DE-DD202E333140}" presName="parentText" presStyleLbl="node1" presStyleIdx="1" presStyleCnt="5">
        <dgm:presLayoutVars>
          <dgm:chMax val="0"/>
          <dgm:bulletEnabled val="1"/>
        </dgm:presLayoutVars>
      </dgm:prSet>
      <dgm:spPr/>
    </dgm:pt>
    <dgm:pt modelId="{E04845B2-04B2-4EBA-BF4A-F193E9ED579D}" type="pres">
      <dgm:prSet presAssocID="{91775F3E-C579-4394-A0DE-DD202E333140}" presName="childText" presStyleLbl="revTx" presStyleIdx="1" presStyleCnt="5">
        <dgm:presLayoutVars>
          <dgm:bulletEnabled val="1"/>
        </dgm:presLayoutVars>
      </dgm:prSet>
      <dgm:spPr/>
    </dgm:pt>
    <dgm:pt modelId="{69C30DC8-B8CC-407C-91A5-C6D8BC753616}" type="pres">
      <dgm:prSet presAssocID="{0C8A4324-E2FE-4E5F-8C62-2278BD08F672}" presName="parentText" presStyleLbl="node1" presStyleIdx="2" presStyleCnt="5">
        <dgm:presLayoutVars>
          <dgm:chMax val="0"/>
          <dgm:bulletEnabled val="1"/>
        </dgm:presLayoutVars>
      </dgm:prSet>
      <dgm:spPr/>
    </dgm:pt>
    <dgm:pt modelId="{76361EDB-5A43-4BF5-9607-70895E6CC15E}" type="pres">
      <dgm:prSet presAssocID="{0C8A4324-E2FE-4E5F-8C62-2278BD08F672}" presName="childText" presStyleLbl="revTx" presStyleIdx="2" presStyleCnt="5">
        <dgm:presLayoutVars>
          <dgm:bulletEnabled val="1"/>
        </dgm:presLayoutVars>
      </dgm:prSet>
      <dgm:spPr/>
    </dgm:pt>
    <dgm:pt modelId="{EB7863D8-8DA3-4F5C-A74E-4A77EAA6D2AA}" type="pres">
      <dgm:prSet presAssocID="{E8C8EC55-F1BA-42B7-A44C-F04B1878782B}" presName="parentText" presStyleLbl="node1" presStyleIdx="3" presStyleCnt="5">
        <dgm:presLayoutVars>
          <dgm:chMax val="0"/>
          <dgm:bulletEnabled val="1"/>
        </dgm:presLayoutVars>
      </dgm:prSet>
      <dgm:spPr/>
    </dgm:pt>
    <dgm:pt modelId="{15EA6AC8-5E1F-4F66-9612-EDCD6322F14B}" type="pres">
      <dgm:prSet presAssocID="{E8C8EC55-F1BA-42B7-A44C-F04B1878782B}" presName="childText" presStyleLbl="revTx" presStyleIdx="3" presStyleCnt="5">
        <dgm:presLayoutVars>
          <dgm:bulletEnabled val="1"/>
        </dgm:presLayoutVars>
      </dgm:prSet>
      <dgm:spPr/>
    </dgm:pt>
    <dgm:pt modelId="{245E54C7-BEC5-4512-985B-C7E1E4243583}" type="pres">
      <dgm:prSet presAssocID="{079F01EC-8D55-4EE5-9437-2CA9C9A1A7B2}" presName="parentText" presStyleLbl="node1" presStyleIdx="4" presStyleCnt="5">
        <dgm:presLayoutVars>
          <dgm:chMax val="0"/>
          <dgm:bulletEnabled val="1"/>
        </dgm:presLayoutVars>
      </dgm:prSet>
      <dgm:spPr/>
    </dgm:pt>
    <dgm:pt modelId="{E1A715D8-8B83-45C5-8484-B96DA6E20150}" type="pres">
      <dgm:prSet presAssocID="{079F01EC-8D55-4EE5-9437-2CA9C9A1A7B2}" presName="childText" presStyleLbl="revTx" presStyleIdx="4" presStyleCnt="5">
        <dgm:presLayoutVars>
          <dgm:bulletEnabled val="1"/>
        </dgm:presLayoutVars>
      </dgm:prSet>
      <dgm:spPr/>
    </dgm:pt>
  </dgm:ptLst>
  <dgm:cxnLst>
    <dgm:cxn modelId="{B67B1412-3529-4956-A568-657F5BE31468}" srcId="{E8C8EC55-F1BA-42B7-A44C-F04B1878782B}" destId="{CD65CA9D-2019-438D-AEE0-7E0FBA9BB3DD}" srcOrd="0" destOrd="0" parTransId="{20C5B8BD-7BC6-4B62-A3BD-5423C8B25896}" sibTransId="{D36C67FF-94EE-461B-89B8-3450D37F5A07}"/>
    <dgm:cxn modelId="{9BEA0F34-03C7-4790-B35D-8F58EBD78B75}" srcId="{4F1E432E-FE17-439C-ABB3-1986D972173F}" destId="{C3534322-4C83-473C-B8A4-7380CA40A65E}" srcOrd="0" destOrd="0" parTransId="{DF98F022-AD01-47A6-A1CC-36C9D836221C}" sibTransId="{99F5E064-305F-4011-BB8F-A3422BFE8D85}"/>
    <dgm:cxn modelId="{752CE35E-94F6-4162-80B0-48A68D7CFBFE}" srcId="{9DC199E8-F9D8-4AB6-899F-F4F1C7D535C0}" destId="{079F01EC-8D55-4EE5-9437-2CA9C9A1A7B2}" srcOrd="4" destOrd="0" parTransId="{1B173588-5AFE-4965-AEDF-92C7D1B451AF}" sibTransId="{F0612DD1-018E-430C-8B82-875C4683D21A}"/>
    <dgm:cxn modelId="{7BA71E6D-0FC5-4100-AB11-1FD048B8A9C1}" srcId="{9DC199E8-F9D8-4AB6-899F-F4F1C7D535C0}" destId="{91775F3E-C579-4394-A0DE-DD202E333140}" srcOrd="1" destOrd="0" parTransId="{9E0BA673-4B78-4F1E-A738-7DE53C74339A}" sibTransId="{91AECC2F-1FFD-409F-8791-2DC89A893CDA}"/>
    <dgm:cxn modelId="{37C71555-43D3-46EF-85AB-3841AEA45BB7}" type="presOf" srcId="{4F1E432E-FE17-439C-ABB3-1986D972173F}" destId="{75742801-3C39-49DE-B365-1D3B2CD7F403}" srcOrd="0" destOrd="0" presId="urn:microsoft.com/office/officeart/2005/8/layout/vList2"/>
    <dgm:cxn modelId="{EC444355-E70C-453C-A271-7071F3795109}" type="presOf" srcId="{79D02575-CB4C-420F-9FB7-ECA58BB5E2B8}" destId="{E04845B2-04B2-4EBA-BF4A-F193E9ED579D}" srcOrd="0" destOrd="0" presId="urn:microsoft.com/office/officeart/2005/8/layout/vList2"/>
    <dgm:cxn modelId="{7EBAC37B-D7BF-4C4F-A0A6-DFDD7981EFA1}" srcId="{9DC199E8-F9D8-4AB6-899F-F4F1C7D535C0}" destId="{E8C8EC55-F1BA-42B7-A44C-F04B1878782B}" srcOrd="3" destOrd="0" parTransId="{F2646A32-C4A8-4BF7-B2F6-3F79AEB83DFF}" sibTransId="{98AB3814-D9EB-4A03-A491-82930DB74EAA}"/>
    <dgm:cxn modelId="{5FBEAE80-A8DA-49C0-A8D0-DEF5A527F00A}" type="presOf" srcId="{9DC199E8-F9D8-4AB6-899F-F4F1C7D535C0}" destId="{4155244A-A7B0-4760-BEF6-A070F03572BD}" srcOrd="0" destOrd="0" presId="urn:microsoft.com/office/officeart/2005/8/layout/vList2"/>
    <dgm:cxn modelId="{33AF3F84-6A83-40A1-8908-5BAD2EC30A33}" srcId="{9DC199E8-F9D8-4AB6-899F-F4F1C7D535C0}" destId="{4F1E432E-FE17-439C-ABB3-1986D972173F}" srcOrd="0" destOrd="0" parTransId="{16F420FE-96CC-4E21-9D73-B17B71D0BD45}" sibTransId="{2C8D8D09-2D96-47ED-BB8E-BD99078D87A1}"/>
    <dgm:cxn modelId="{A2E36285-DC24-476F-B788-2B663DB26D3D}" type="presOf" srcId="{91775F3E-C579-4394-A0DE-DD202E333140}" destId="{E36C05B1-A6F8-48F9-A73A-9D36CA7DCD3C}" srcOrd="0" destOrd="0" presId="urn:microsoft.com/office/officeart/2005/8/layout/vList2"/>
    <dgm:cxn modelId="{39E0AE8C-791F-4686-9C43-998E36F16126}" srcId="{0C8A4324-E2FE-4E5F-8C62-2278BD08F672}" destId="{6F0ABE33-929B-4251-B427-74F7F7D60B11}" srcOrd="0" destOrd="0" parTransId="{11340F0A-5AB1-47FD-8C96-A027D0EA2F58}" sibTransId="{D015D624-53BB-4566-A07E-0B72F79A6370}"/>
    <dgm:cxn modelId="{AAE37F90-FF59-4D35-B21E-5ABB6F0AE2E5}" type="presOf" srcId="{6F0ABE33-929B-4251-B427-74F7F7D60B11}" destId="{76361EDB-5A43-4BF5-9607-70895E6CC15E}" srcOrd="0" destOrd="0" presId="urn:microsoft.com/office/officeart/2005/8/layout/vList2"/>
    <dgm:cxn modelId="{3E31DB99-24EC-408C-8285-1DFF92EBAC6B}" srcId="{9DC199E8-F9D8-4AB6-899F-F4F1C7D535C0}" destId="{0C8A4324-E2FE-4E5F-8C62-2278BD08F672}" srcOrd="2" destOrd="0" parTransId="{C149B2F3-5B46-4135-AF81-6CF8452B24A0}" sibTransId="{91366DD7-AC82-4746-8F90-93423A467C63}"/>
    <dgm:cxn modelId="{640609AD-A73C-4DA2-82BC-99104C9B7702}" type="presOf" srcId="{E8C8EC55-F1BA-42B7-A44C-F04B1878782B}" destId="{EB7863D8-8DA3-4F5C-A74E-4A77EAA6D2AA}" srcOrd="0" destOrd="0" presId="urn:microsoft.com/office/officeart/2005/8/layout/vList2"/>
    <dgm:cxn modelId="{72BD46B1-6ED7-4DE9-9C6B-92F891DE72CE}" type="presOf" srcId="{0C8A4324-E2FE-4E5F-8C62-2278BD08F672}" destId="{69C30DC8-B8CC-407C-91A5-C6D8BC753616}" srcOrd="0" destOrd="0" presId="urn:microsoft.com/office/officeart/2005/8/layout/vList2"/>
    <dgm:cxn modelId="{E28056B3-9630-4E78-B892-BAC4165510FB}" type="presOf" srcId="{079F01EC-8D55-4EE5-9437-2CA9C9A1A7B2}" destId="{245E54C7-BEC5-4512-985B-C7E1E4243583}" srcOrd="0" destOrd="0" presId="urn:microsoft.com/office/officeart/2005/8/layout/vList2"/>
    <dgm:cxn modelId="{0374C4C4-9BA1-45E9-AFF8-1202BE998CDF}" srcId="{91775F3E-C579-4394-A0DE-DD202E333140}" destId="{79D02575-CB4C-420F-9FB7-ECA58BB5E2B8}" srcOrd="0" destOrd="0" parTransId="{006A34E6-FE7B-47B6-909C-3BA5BDC0111A}" sibTransId="{53D3682E-9E8B-4CCD-8F68-18E28B7C7C20}"/>
    <dgm:cxn modelId="{8242E7C9-90CD-46D8-9CBE-58225E07F622}" type="presOf" srcId="{C3534322-4C83-473C-B8A4-7380CA40A65E}" destId="{6F175498-2F55-4E2D-B6A7-596D831F1DF6}" srcOrd="0" destOrd="0" presId="urn:microsoft.com/office/officeart/2005/8/layout/vList2"/>
    <dgm:cxn modelId="{A19419E7-2961-4030-8B2B-491836AF76DE}" type="presOf" srcId="{7DAE04D7-1EF9-4B8B-B34A-D4DB26A9A4D3}" destId="{E1A715D8-8B83-45C5-8484-B96DA6E20150}" srcOrd="0" destOrd="0" presId="urn:microsoft.com/office/officeart/2005/8/layout/vList2"/>
    <dgm:cxn modelId="{E5D055F4-481B-4B26-844B-35470F3F770F}" type="presOf" srcId="{CD65CA9D-2019-438D-AEE0-7E0FBA9BB3DD}" destId="{15EA6AC8-5E1F-4F66-9612-EDCD6322F14B}" srcOrd="0" destOrd="0" presId="urn:microsoft.com/office/officeart/2005/8/layout/vList2"/>
    <dgm:cxn modelId="{74A065F7-EC4D-455A-90F3-FFF8CC43D33B}" srcId="{079F01EC-8D55-4EE5-9437-2CA9C9A1A7B2}" destId="{7DAE04D7-1EF9-4B8B-B34A-D4DB26A9A4D3}" srcOrd="0" destOrd="0" parTransId="{AA74E472-56CE-46B3-A109-46E0437CA986}" sibTransId="{0F355B46-9DB8-4F46-A45B-7A07761B1A19}"/>
    <dgm:cxn modelId="{61EA0311-5699-40B1-BB5C-8870AD9E2115}" type="presParOf" srcId="{4155244A-A7B0-4760-BEF6-A070F03572BD}" destId="{75742801-3C39-49DE-B365-1D3B2CD7F403}" srcOrd="0" destOrd="0" presId="urn:microsoft.com/office/officeart/2005/8/layout/vList2"/>
    <dgm:cxn modelId="{C8D86A2A-2BD4-4EB0-AF95-5E789B8A89AE}" type="presParOf" srcId="{4155244A-A7B0-4760-BEF6-A070F03572BD}" destId="{6F175498-2F55-4E2D-B6A7-596D831F1DF6}" srcOrd="1" destOrd="0" presId="urn:microsoft.com/office/officeart/2005/8/layout/vList2"/>
    <dgm:cxn modelId="{6FA9D591-500A-4E5E-A60B-CD5550754A67}" type="presParOf" srcId="{4155244A-A7B0-4760-BEF6-A070F03572BD}" destId="{E36C05B1-A6F8-48F9-A73A-9D36CA7DCD3C}" srcOrd="2" destOrd="0" presId="urn:microsoft.com/office/officeart/2005/8/layout/vList2"/>
    <dgm:cxn modelId="{C3192CEA-2B9A-4A7A-B54D-3CCB64D1FA87}" type="presParOf" srcId="{4155244A-A7B0-4760-BEF6-A070F03572BD}" destId="{E04845B2-04B2-4EBA-BF4A-F193E9ED579D}" srcOrd="3" destOrd="0" presId="urn:microsoft.com/office/officeart/2005/8/layout/vList2"/>
    <dgm:cxn modelId="{D7800BAB-1662-4846-A20C-A62E3FB7A761}" type="presParOf" srcId="{4155244A-A7B0-4760-BEF6-A070F03572BD}" destId="{69C30DC8-B8CC-407C-91A5-C6D8BC753616}" srcOrd="4" destOrd="0" presId="urn:microsoft.com/office/officeart/2005/8/layout/vList2"/>
    <dgm:cxn modelId="{4161C552-4C70-4465-A7BF-1170DE05F4F2}" type="presParOf" srcId="{4155244A-A7B0-4760-BEF6-A070F03572BD}" destId="{76361EDB-5A43-4BF5-9607-70895E6CC15E}" srcOrd="5" destOrd="0" presId="urn:microsoft.com/office/officeart/2005/8/layout/vList2"/>
    <dgm:cxn modelId="{2483D636-F86F-418D-A775-5BAC848F5448}" type="presParOf" srcId="{4155244A-A7B0-4760-BEF6-A070F03572BD}" destId="{EB7863D8-8DA3-4F5C-A74E-4A77EAA6D2AA}" srcOrd="6" destOrd="0" presId="urn:microsoft.com/office/officeart/2005/8/layout/vList2"/>
    <dgm:cxn modelId="{AFCB65DD-DB55-4A37-B08F-8B358E1B5A6D}" type="presParOf" srcId="{4155244A-A7B0-4760-BEF6-A070F03572BD}" destId="{15EA6AC8-5E1F-4F66-9612-EDCD6322F14B}" srcOrd="7" destOrd="0" presId="urn:microsoft.com/office/officeart/2005/8/layout/vList2"/>
    <dgm:cxn modelId="{1A4CAF80-9D14-4EA5-BE05-75D4AB425229}" type="presParOf" srcId="{4155244A-A7B0-4760-BEF6-A070F03572BD}" destId="{245E54C7-BEC5-4512-985B-C7E1E4243583}" srcOrd="8" destOrd="0" presId="urn:microsoft.com/office/officeart/2005/8/layout/vList2"/>
    <dgm:cxn modelId="{2E13B8D2-F578-4BA2-8C6A-86F35DFF68D1}" type="presParOf" srcId="{4155244A-A7B0-4760-BEF6-A070F03572BD}" destId="{E1A715D8-8B83-45C5-8484-B96DA6E20150}"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757FF-0028-46DC-81BA-E2499FAC2BFC}">
      <dsp:nvSpPr>
        <dsp:cNvPr id="0" name=""/>
        <dsp:cNvSpPr/>
      </dsp:nvSpPr>
      <dsp:spPr>
        <a:xfrm>
          <a:off x="0" y="554206"/>
          <a:ext cx="6347714" cy="65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Blockchain systems allow people to develop and host applications within the blockchain.</a:t>
          </a:r>
        </a:p>
      </dsp:txBody>
      <dsp:txXfrm>
        <a:off x="32041" y="586247"/>
        <a:ext cx="6283632" cy="592288"/>
      </dsp:txXfrm>
    </dsp:sp>
    <dsp:sp modelId="{03A3CBE9-0400-4456-AA6E-F552FA3CFA8B}">
      <dsp:nvSpPr>
        <dsp:cNvPr id="0" name=""/>
        <dsp:cNvSpPr/>
      </dsp:nvSpPr>
      <dsp:spPr>
        <a:xfrm>
          <a:off x="0" y="1259536"/>
          <a:ext cx="6347714" cy="65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Ethereum is an example of a blockchain platform. </a:t>
          </a:r>
        </a:p>
      </dsp:txBody>
      <dsp:txXfrm>
        <a:off x="32041" y="1291577"/>
        <a:ext cx="6283632" cy="592288"/>
      </dsp:txXfrm>
    </dsp:sp>
    <dsp:sp modelId="{E62ED86F-E973-449F-AB06-F7B086887CCE}">
      <dsp:nvSpPr>
        <dsp:cNvPr id="0" name=""/>
        <dsp:cNvSpPr/>
      </dsp:nvSpPr>
      <dsp:spPr>
        <a:xfrm>
          <a:off x="0" y="1964866"/>
          <a:ext cx="6347714" cy="65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Ether is the native digital currency that is mined, held, exchanged, and used within the Ethereum blockchain network. </a:t>
          </a:r>
        </a:p>
      </dsp:txBody>
      <dsp:txXfrm>
        <a:off x="32041" y="1996907"/>
        <a:ext cx="6283632" cy="592288"/>
      </dsp:txXfrm>
    </dsp:sp>
    <dsp:sp modelId="{9267D4AF-7F4F-4011-AA39-FC363E560662}">
      <dsp:nvSpPr>
        <dsp:cNvPr id="0" name=""/>
        <dsp:cNvSpPr/>
      </dsp:nvSpPr>
      <dsp:spPr>
        <a:xfrm>
          <a:off x="0" y="2670196"/>
          <a:ext cx="6347714" cy="6563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Other examples of platforms include: Stellar, IBM Blockchain, Ripple, and Quorum (JP Morgan).</a:t>
          </a:r>
        </a:p>
      </dsp:txBody>
      <dsp:txXfrm>
        <a:off x="32041" y="2702237"/>
        <a:ext cx="6283632" cy="5922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9FFC7-07F8-478F-8184-50F93A858B14}">
      <dsp:nvSpPr>
        <dsp:cNvPr id="0" name=""/>
        <dsp:cNvSpPr/>
      </dsp:nvSpPr>
      <dsp:spPr>
        <a:xfrm>
          <a:off x="187890" y="1002516"/>
          <a:ext cx="2886774" cy="187640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Sourcing</a:t>
          </a:r>
        </a:p>
      </dsp:txBody>
      <dsp:txXfrm>
        <a:off x="279488" y="1094114"/>
        <a:ext cx="2703578" cy="1693207"/>
      </dsp:txXfrm>
    </dsp:sp>
    <dsp:sp modelId="{5093300E-39C5-4D4E-A963-3CB10EB0CB99}">
      <dsp:nvSpPr>
        <dsp:cNvPr id="0" name=""/>
        <dsp:cNvSpPr/>
      </dsp:nvSpPr>
      <dsp:spPr>
        <a:xfrm>
          <a:off x="1631277" y="348379"/>
          <a:ext cx="3184678" cy="3184678"/>
        </a:xfrm>
        <a:custGeom>
          <a:avLst/>
          <a:gdLst/>
          <a:ahLst/>
          <a:cxnLst/>
          <a:rect l="0" t="0" r="0" b="0"/>
          <a:pathLst>
            <a:path>
              <a:moveTo>
                <a:pt x="321074" y="633470"/>
              </a:moveTo>
              <a:arcTo wR="1592339" hR="1592339" stAng="13021556" swAng="6356888"/>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552D23-2F92-4D6A-A7B6-EA58512800EE}">
      <dsp:nvSpPr>
        <dsp:cNvPr id="0" name=""/>
        <dsp:cNvSpPr/>
      </dsp:nvSpPr>
      <dsp:spPr>
        <a:xfrm>
          <a:off x="3372569" y="1002516"/>
          <a:ext cx="2886774" cy="1876403"/>
        </a:xfrm>
        <a:prstGeom prst="roundRect">
          <a:avLst/>
        </a:prstGeom>
        <a:solidFill>
          <a:schemeClr val="accent5">
            <a:hueOff val="-2615887"/>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Apportionment </a:t>
          </a:r>
        </a:p>
      </dsp:txBody>
      <dsp:txXfrm>
        <a:off x="3464167" y="1094114"/>
        <a:ext cx="2703578" cy="1693207"/>
      </dsp:txXfrm>
    </dsp:sp>
    <dsp:sp modelId="{1993E0FD-6162-4CEB-8EFB-49E5B1497596}">
      <dsp:nvSpPr>
        <dsp:cNvPr id="0" name=""/>
        <dsp:cNvSpPr/>
      </dsp:nvSpPr>
      <dsp:spPr>
        <a:xfrm>
          <a:off x="1631277" y="348379"/>
          <a:ext cx="3184678" cy="3184678"/>
        </a:xfrm>
        <a:custGeom>
          <a:avLst/>
          <a:gdLst/>
          <a:ahLst/>
          <a:cxnLst/>
          <a:rect l="0" t="0" r="0" b="0"/>
          <a:pathLst>
            <a:path>
              <a:moveTo>
                <a:pt x="2863604" y="2551208"/>
              </a:moveTo>
              <a:arcTo wR="1592339" hR="1592339" stAng="2221556" swAng="6356888"/>
            </a:path>
          </a:pathLst>
        </a:custGeom>
        <a:noFill/>
        <a:ln w="12700" cap="rnd" cmpd="sng" algn="ctr">
          <a:solidFill>
            <a:schemeClr val="accent5">
              <a:hueOff val="-2615887"/>
              <a:satOff val="15563"/>
              <a:lumOff val="627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BA63A-2C86-4880-A564-17E170F86419}">
      <dsp:nvSpPr>
        <dsp:cNvPr id="0" name=""/>
        <dsp:cNvSpPr/>
      </dsp:nvSpPr>
      <dsp:spPr>
        <a:xfrm>
          <a:off x="0" y="0"/>
          <a:ext cx="6447234" cy="386834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920" tIns="331613" rIns="315920" bIns="331613" numCol="1" spcCol="1270" anchor="t" anchorCtr="0">
          <a:noAutofit/>
        </a:bodyPr>
        <a:lstStyle/>
        <a:p>
          <a:pPr marL="0" lvl="0" indent="0" algn="l" defTabSz="800100">
            <a:lnSpc>
              <a:spcPct val="90000"/>
            </a:lnSpc>
            <a:spcBef>
              <a:spcPct val="0"/>
            </a:spcBef>
            <a:spcAft>
              <a:spcPct val="35000"/>
            </a:spcAft>
            <a:buNone/>
          </a:pPr>
          <a:r>
            <a:rPr lang="en-US" sz="1800" b="0" i="0" kern="1200" dirty="0"/>
            <a:t>Digital products are sourced according to the </a:t>
          </a:r>
          <a:r>
            <a:rPr lang="en-US" sz="1800" kern="1200" dirty="0"/>
            <a:t>following </a:t>
          </a:r>
          <a:r>
            <a:rPr lang="en-US" sz="1800" b="0" i="0" kern="1200" dirty="0"/>
            <a:t>hierarchy in </a:t>
          </a:r>
          <a:r>
            <a:rPr lang="en-US" sz="1800" b="0" i="0" kern="1200" dirty="0">
              <a:effectLst/>
              <a:latin typeface="Open Sans" panose="020B0606030504020204" pitchFamily="34" charset="0"/>
            </a:rPr>
            <a:t>RCW 82.32.730</a:t>
          </a:r>
          <a:r>
            <a:rPr lang="en-US" sz="1800" b="0" i="0" kern="1200" dirty="0"/>
            <a:t>:</a:t>
          </a:r>
          <a:endParaRPr lang="en-US" sz="1800" kern="1200" dirty="0"/>
        </a:p>
        <a:p>
          <a:pPr marL="114300" lvl="1" indent="-114300" algn="l" defTabSz="622300">
            <a:lnSpc>
              <a:spcPct val="90000"/>
            </a:lnSpc>
            <a:spcBef>
              <a:spcPct val="0"/>
            </a:spcBef>
            <a:spcAft>
              <a:spcPct val="15000"/>
            </a:spcAft>
            <a:buChar char="•"/>
          </a:pPr>
          <a:r>
            <a:rPr lang="en-US" sz="1400" b="0" i="0" kern="1200" dirty="0"/>
            <a:t>The seller’s place of business if the purchaser receives the digital product at the seller’s place of business;</a:t>
          </a:r>
          <a:endParaRPr lang="en-US" sz="1400" kern="1200" dirty="0"/>
        </a:p>
        <a:p>
          <a:pPr marL="114300" lvl="1" indent="-114300" algn="l" defTabSz="622300">
            <a:lnSpc>
              <a:spcPct val="90000"/>
            </a:lnSpc>
            <a:spcBef>
              <a:spcPct val="0"/>
            </a:spcBef>
            <a:spcAft>
              <a:spcPct val="15000"/>
            </a:spcAft>
            <a:buChar char="•"/>
          </a:pPr>
          <a:r>
            <a:rPr lang="en-US" sz="1400" b="0" i="0" kern="1200" dirty="0"/>
            <a:t>If not received at the seller’s place of business, the location where the purchaser receives the digital product,;</a:t>
          </a:r>
          <a:endParaRPr lang="en-US" sz="1400" kern="1200" dirty="0"/>
        </a:p>
        <a:p>
          <a:pPr marL="114300" lvl="1" indent="-114300" algn="l" defTabSz="622300">
            <a:lnSpc>
              <a:spcPct val="90000"/>
            </a:lnSpc>
            <a:spcBef>
              <a:spcPct val="0"/>
            </a:spcBef>
            <a:spcAft>
              <a:spcPct val="15000"/>
            </a:spcAft>
            <a:buChar char="•"/>
          </a:pPr>
          <a:r>
            <a:rPr lang="en-US" sz="1400" b="0" i="0" kern="1200" dirty="0"/>
            <a:t>If the location where the purchaser receives the digital product is not known, the purchaser’s address available in the seller’s business records;</a:t>
          </a:r>
          <a:endParaRPr lang="en-US" sz="1400" kern="1200" dirty="0"/>
        </a:p>
        <a:p>
          <a:pPr marL="114300" lvl="1" indent="-114300" algn="l" defTabSz="622300">
            <a:lnSpc>
              <a:spcPct val="90000"/>
            </a:lnSpc>
            <a:spcBef>
              <a:spcPct val="0"/>
            </a:spcBef>
            <a:spcAft>
              <a:spcPct val="15000"/>
            </a:spcAft>
            <a:buChar char="•"/>
          </a:pPr>
          <a:r>
            <a:rPr lang="en-US" sz="1400" b="0" i="0" kern="1200" dirty="0"/>
            <a:t>If no address is available in the seller’s business records, the purchaser’s address obtained at the time of sale (e.g., purchaser’s payment instrument); and</a:t>
          </a:r>
          <a:endParaRPr lang="en-US" sz="1400" kern="1200" dirty="0"/>
        </a:p>
        <a:p>
          <a:pPr marL="114300" lvl="1" indent="-114300" algn="l" defTabSz="622300">
            <a:lnSpc>
              <a:spcPct val="90000"/>
            </a:lnSpc>
            <a:spcBef>
              <a:spcPct val="0"/>
            </a:spcBef>
            <a:spcAft>
              <a:spcPct val="15000"/>
            </a:spcAft>
            <a:buChar char="•"/>
          </a:pPr>
          <a:r>
            <a:rPr lang="en-US" sz="1400" b="0" i="0" kern="1200" dirty="0"/>
            <a:t>If no address is obtained at the time of sale, the address where the digital product is first made available for transmission by the seller (i.e., the seller’s address).</a:t>
          </a:r>
          <a:endParaRPr lang="en-US" sz="1400" kern="1200" dirty="0"/>
        </a:p>
      </dsp:txBody>
      <dsp:txXfrm>
        <a:off x="0" y="0"/>
        <a:ext cx="6447234" cy="38683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5F205-B941-42C7-9B08-6AF652D4B8C0}">
      <dsp:nvSpPr>
        <dsp:cNvPr id="0" name=""/>
        <dsp:cNvSpPr/>
      </dsp:nvSpPr>
      <dsp:spPr>
        <a:xfrm>
          <a:off x="0" y="269594"/>
          <a:ext cx="5019610" cy="2106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Gross income from apportionable activities is attributed to Washington where the benefit of the service is received. (WAC 458-20-19402).</a:t>
          </a:r>
        </a:p>
      </dsp:txBody>
      <dsp:txXfrm>
        <a:off x="102806" y="372400"/>
        <a:ext cx="4813998" cy="1900388"/>
      </dsp:txXfrm>
    </dsp:sp>
    <dsp:sp modelId="{5AD6D6EF-3B22-4B5C-9584-26C81E003A2A}">
      <dsp:nvSpPr>
        <dsp:cNvPr id="0" name=""/>
        <dsp:cNvSpPr/>
      </dsp:nvSpPr>
      <dsp:spPr>
        <a:xfrm>
          <a:off x="0" y="2447595"/>
          <a:ext cx="5019610" cy="21060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Apportionable royalty receipts are attributed to Washington according to where the intangible property will be used. (WAC 458-20-19403).</a:t>
          </a:r>
        </a:p>
      </dsp:txBody>
      <dsp:txXfrm>
        <a:off x="102806" y="2550401"/>
        <a:ext cx="4813998" cy="1900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5CE1C-531E-4AEF-BF9F-D73E5F6C0CC8}">
      <dsp:nvSpPr>
        <dsp:cNvPr id="0" name=""/>
        <dsp:cNvSpPr/>
      </dsp:nvSpPr>
      <dsp:spPr>
        <a:xfrm>
          <a:off x="0" y="476466"/>
          <a:ext cx="7213600" cy="12127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91592" rIns="5598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Used to buy and sell goods or services. Work like FIAT currency</a:t>
          </a:r>
        </a:p>
        <a:p>
          <a:pPr marL="114300" lvl="1" indent="-114300" algn="l" defTabSz="622300">
            <a:lnSpc>
              <a:spcPct val="90000"/>
            </a:lnSpc>
            <a:spcBef>
              <a:spcPct val="0"/>
            </a:spcBef>
            <a:spcAft>
              <a:spcPct val="15000"/>
            </a:spcAft>
            <a:buChar char="•"/>
          </a:pPr>
          <a:r>
            <a:rPr lang="en-US" sz="1400" kern="1200" dirty="0"/>
            <a:t>Payment currencies represent the first generation of blockchain technology put to practical use</a:t>
          </a:r>
        </a:p>
        <a:p>
          <a:pPr marL="114300" lvl="1" indent="-114300" algn="l" defTabSz="622300">
            <a:lnSpc>
              <a:spcPct val="90000"/>
            </a:lnSpc>
            <a:spcBef>
              <a:spcPct val="0"/>
            </a:spcBef>
            <a:spcAft>
              <a:spcPct val="15000"/>
            </a:spcAft>
            <a:buChar char="•"/>
          </a:pPr>
          <a:r>
            <a:rPr lang="en-US" sz="1400" kern="1200" dirty="0"/>
            <a:t>Examples: Bitcoin, Iota, Dash, ZCash</a:t>
          </a:r>
        </a:p>
      </dsp:txBody>
      <dsp:txXfrm>
        <a:off x="0" y="476466"/>
        <a:ext cx="7213600" cy="1212750"/>
      </dsp:txXfrm>
    </dsp:sp>
    <dsp:sp modelId="{4BA79EC7-3814-4304-AB7B-2C4B664A9B89}">
      <dsp:nvSpPr>
        <dsp:cNvPr id="0" name=""/>
        <dsp:cNvSpPr/>
      </dsp:nvSpPr>
      <dsp:spPr>
        <a:xfrm>
          <a:off x="360680" y="269826"/>
          <a:ext cx="5049520"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622300">
            <a:lnSpc>
              <a:spcPct val="90000"/>
            </a:lnSpc>
            <a:spcBef>
              <a:spcPct val="0"/>
            </a:spcBef>
            <a:spcAft>
              <a:spcPct val="35000"/>
            </a:spcAft>
            <a:buNone/>
          </a:pPr>
          <a:r>
            <a:rPr lang="en-US" sz="1400" b="1" kern="1200" dirty="0"/>
            <a:t>Payment currencies</a:t>
          </a:r>
          <a:endParaRPr lang="en-US" sz="1400" kern="1200" dirty="0"/>
        </a:p>
      </dsp:txBody>
      <dsp:txXfrm>
        <a:off x="380855" y="290001"/>
        <a:ext cx="5009170" cy="372930"/>
      </dsp:txXfrm>
    </dsp:sp>
    <dsp:sp modelId="{359F7838-51D1-452E-AC20-F6D265C9612B}">
      <dsp:nvSpPr>
        <dsp:cNvPr id="0" name=""/>
        <dsp:cNvSpPr/>
      </dsp:nvSpPr>
      <dsp:spPr>
        <a:xfrm>
          <a:off x="0" y="1971456"/>
          <a:ext cx="7213600" cy="18522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91592" rIns="55985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Value is kept equal (or nearly equal) to the value of another asset, such as FIAT currency, precious metals, or stable assets (e.g., barrel of crude oil)</a:t>
          </a:r>
        </a:p>
        <a:p>
          <a:pPr marL="114300" lvl="1" indent="-114300" algn="l" defTabSz="622300">
            <a:lnSpc>
              <a:spcPct val="90000"/>
            </a:lnSpc>
            <a:spcBef>
              <a:spcPct val="0"/>
            </a:spcBef>
            <a:spcAft>
              <a:spcPct val="15000"/>
            </a:spcAft>
            <a:buChar char="•"/>
          </a:pPr>
          <a:r>
            <a:rPr lang="en-US" sz="1400" kern="1200" dirty="0"/>
            <a:t>Most stable coins are collateralized, each time a new coin is issued into circulation, the coin is backed by collateral which is put into reserve</a:t>
          </a:r>
        </a:p>
        <a:p>
          <a:pPr marL="114300" lvl="1" indent="-114300" algn="l" defTabSz="622300">
            <a:lnSpc>
              <a:spcPct val="90000"/>
            </a:lnSpc>
            <a:spcBef>
              <a:spcPct val="0"/>
            </a:spcBef>
            <a:spcAft>
              <a:spcPct val="15000"/>
            </a:spcAft>
            <a:buChar char="•"/>
          </a:pPr>
          <a:r>
            <a:rPr lang="en-US" sz="1400" kern="1200" dirty="0"/>
            <a:t>Example: USD Coin</a:t>
          </a:r>
        </a:p>
        <a:p>
          <a:pPr marL="114300" lvl="1" indent="-114300" algn="l" defTabSz="622300">
            <a:lnSpc>
              <a:spcPct val="90000"/>
            </a:lnSpc>
            <a:spcBef>
              <a:spcPct val="0"/>
            </a:spcBef>
            <a:spcAft>
              <a:spcPct val="15000"/>
            </a:spcAft>
            <a:buChar char="•"/>
          </a:pPr>
          <a:r>
            <a:rPr lang="en-US" sz="1400" kern="1200" dirty="0"/>
            <a:t>Algorithmic stable coins are less common than collateralized ones. </a:t>
          </a:r>
        </a:p>
        <a:p>
          <a:pPr marL="114300" lvl="1" indent="-114300" algn="l" defTabSz="622300">
            <a:lnSpc>
              <a:spcPct val="90000"/>
            </a:lnSpc>
            <a:spcBef>
              <a:spcPct val="0"/>
            </a:spcBef>
            <a:spcAft>
              <a:spcPct val="15000"/>
            </a:spcAft>
            <a:buChar char="•"/>
          </a:pPr>
          <a:r>
            <a:rPr lang="en-US" sz="1400" kern="1200" dirty="0"/>
            <a:t>Example: terraUSD (UST) </a:t>
          </a:r>
        </a:p>
      </dsp:txBody>
      <dsp:txXfrm>
        <a:off x="0" y="1971456"/>
        <a:ext cx="7213600" cy="1852200"/>
      </dsp:txXfrm>
    </dsp:sp>
    <dsp:sp modelId="{FFEB67A6-C06F-4E47-9548-93C39C2F3740}">
      <dsp:nvSpPr>
        <dsp:cNvPr id="0" name=""/>
        <dsp:cNvSpPr/>
      </dsp:nvSpPr>
      <dsp:spPr>
        <a:xfrm>
          <a:off x="360680" y="1764816"/>
          <a:ext cx="5049520"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622300">
            <a:lnSpc>
              <a:spcPct val="90000"/>
            </a:lnSpc>
            <a:spcBef>
              <a:spcPct val="0"/>
            </a:spcBef>
            <a:spcAft>
              <a:spcPct val="35000"/>
            </a:spcAft>
            <a:buNone/>
          </a:pPr>
          <a:r>
            <a:rPr lang="en-US" sz="1400" b="1" kern="1200" dirty="0"/>
            <a:t>Stable coins (algorithmic vs. collateralized) </a:t>
          </a:r>
          <a:endParaRPr lang="en-US" sz="1400" kern="1200" dirty="0"/>
        </a:p>
      </dsp:txBody>
      <dsp:txXfrm>
        <a:off x="380855" y="1784991"/>
        <a:ext cx="5009170"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EA141-6C67-420F-B555-FC7F24BBE312}">
      <dsp:nvSpPr>
        <dsp:cNvPr id="0" name=""/>
        <dsp:cNvSpPr/>
      </dsp:nvSpPr>
      <dsp:spPr>
        <a:xfrm>
          <a:off x="0" y="341707"/>
          <a:ext cx="5019610" cy="1488375"/>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9578" tIns="312420" rIns="38957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Created as investment instruments</a:t>
          </a:r>
        </a:p>
        <a:p>
          <a:pPr marL="114300" lvl="1" indent="-114300" algn="l" defTabSz="666750">
            <a:lnSpc>
              <a:spcPct val="90000"/>
            </a:lnSpc>
            <a:spcBef>
              <a:spcPct val="0"/>
            </a:spcBef>
            <a:spcAft>
              <a:spcPct val="15000"/>
            </a:spcAft>
            <a:buChar char="•"/>
          </a:pPr>
          <a:r>
            <a:rPr lang="en-US" sz="1500" kern="1200" dirty="0"/>
            <a:t>Security coins are those that pass the </a:t>
          </a:r>
          <a:r>
            <a:rPr lang="en-US" sz="1500" i="1" kern="1200" dirty="0"/>
            <a:t>Howey Test</a:t>
          </a:r>
          <a:endParaRPr lang="en-US" sz="1500" kern="1200" dirty="0"/>
        </a:p>
        <a:p>
          <a:pPr marL="114300" lvl="1" indent="-114300" algn="l" defTabSz="666750">
            <a:lnSpc>
              <a:spcPct val="90000"/>
            </a:lnSpc>
            <a:spcBef>
              <a:spcPct val="0"/>
            </a:spcBef>
            <a:spcAft>
              <a:spcPct val="15000"/>
            </a:spcAft>
            <a:buChar char="•"/>
          </a:pPr>
          <a:r>
            <a:rPr lang="en-US" sz="1500" kern="1200" dirty="0"/>
            <a:t>Security coins are typically issued when a project executes an Initial Coin Offering (ICO)</a:t>
          </a:r>
        </a:p>
      </dsp:txBody>
      <dsp:txXfrm>
        <a:off x="0" y="341707"/>
        <a:ext cx="5019610" cy="1488375"/>
      </dsp:txXfrm>
    </dsp:sp>
    <dsp:sp modelId="{91FADD58-BF1B-4DC9-9893-52889DD9935F}">
      <dsp:nvSpPr>
        <dsp:cNvPr id="0" name=""/>
        <dsp:cNvSpPr/>
      </dsp:nvSpPr>
      <dsp:spPr>
        <a:xfrm>
          <a:off x="250980" y="120307"/>
          <a:ext cx="3513727" cy="442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666750">
            <a:lnSpc>
              <a:spcPct val="90000"/>
            </a:lnSpc>
            <a:spcBef>
              <a:spcPct val="0"/>
            </a:spcBef>
            <a:spcAft>
              <a:spcPct val="35000"/>
            </a:spcAft>
            <a:buNone/>
          </a:pPr>
          <a:r>
            <a:rPr lang="en-US" sz="1500" b="1" kern="1200" dirty="0"/>
            <a:t>Security coins</a:t>
          </a:r>
          <a:endParaRPr lang="en-US" sz="1500" kern="1200" dirty="0"/>
        </a:p>
      </dsp:txBody>
      <dsp:txXfrm>
        <a:off x="272596" y="141923"/>
        <a:ext cx="3470495" cy="399568"/>
      </dsp:txXfrm>
    </dsp:sp>
    <dsp:sp modelId="{CE0F4D3B-5648-440A-B852-1941D4EEF739}">
      <dsp:nvSpPr>
        <dsp:cNvPr id="0" name=""/>
        <dsp:cNvSpPr/>
      </dsp:nvSpPr>
      <dsp:spPr>
        <a:xfrm>
          <a:off x="0" y="2132482"/>
          <a:ext cx="5019610" cy="1890000"/>
        </a:xfrm>
        <a:prstGeom prst="rect">
          <a:avLst/>
        </a:prstGeom>
        <a:solidFill>
          <a:schemeClr val="lt1">
            <a:alpha val="90000"/>
            <a:hueOff val="0"/>
            <a:satOff val="0"/>
            <a:lumOff val="0"/>
            <a:alphaOff val="0"/>
          </a:schemeClr>
        </a:solidFill>
        <a:ln w="12700" cap="rnd" cmpd="sng" algn="ctr">
          <a:solidFill>
            <a:schemeClr val="accent2">
              <a:hueOff val="-1356225"/>
              <a:satOff val="-828"/>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9578" tIns="312420" rIns="389578"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 digital token of cryptocurrency that is issued to fund development of the cryptocurrency and that can be later used to purchase a good or service offered by the issuer of the cryptocurrency</a:t>
          </a:r>
        </a:p>
        <a:p>
          <a:pPr marL="114300" lvl="1" indent="-114300" algn="l" defTabSz="666750">
            <a:lnSpc>
              <a:spcPct val="90000"/>
            </a:lnSpc>
            <a:spcBef>
              <a:spcPct val="0"/>
            </a:spcBef>
            <a:spcAft>
              <a:spcPct val="15000"/>
            </a:spcAft>
            <a:buChar char="•"/>
          </a:pPr>
          <a:r>
            <a:rPr lang="en-US" sz="1500" kern="1200" dirty="0"/>
            <a:t>Typically issued when a project executes an Initial Coin Offering (ICO)</a:t>
          </a:r>
        </a:p>
      </dsp:txBody>
      <dsp:txXfrm>
        <a:off x="0" y="2132482"/>
        <a:ext cx="5019610" cy="1890000"/>
      </dsp:txXfrm>
    </dsp:sp>
    <dsp:sp modelId="{3C8BBA0A-7218-4AF0-9CCF-ADE72FEA366A}">
      <dsp:nvSpPr>
        <dsp:cNvPr id="0" name=""/>
        <dsp:cNvSpPr/>
      </dsp:nvSpPr>
      <dsp:spPr>
        <a:xfrm>
          <a:off x="250980" y="1911082"/>
          <a:ext cx="3513727" cy="4428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666750">
            <a:lnSpc>
              <a:spcPct val="90000"/>
            </a:lnSpc>
            <a:spcBef>
              <a:spcPct val="0"/>
            </a:spcBef>
            <a:spcAft>
              <a:spcPct val="35000"/>
            </a:spcAft>
            <a:buNone/>
          </a:pPr>
          <a:r>
            <a:rPr lang="en-US" sz="1500" b="1" kern="1200" dirty="0"/>
            <a:t>Utility tokens</a:t>
          </a:r>
          <a:endParaRPr lang="en-US" sz="1500" kern="1200" dirty="0"/>
        </a:p>
      </dsp:txBody>
      <dsp:txXfrm>
        <a:off x="272596" y="1932698"/>
        <a:ext cx="3470495" cy="399568"/>
      </dsp:txXfrm>
    </dsp:sp>
    <dsp:sp modelId="{E226A235-E991-493A-B95B-6074DC0CB9A6}">
      <dsp:nvSpPr>
        <dsp:cNvPr id="0" name=""/>
        <dsp:cNvSpPr/>
      </dsp:nvSpPr>
      <dsp:spPr>
        <a:xfrm>
          <a:off x="0" y="4324882"/>
          <a:ext cx="5019610" cy="378000"/>
        </a:xfrm>
        <a:prstGeom prst="rect">
          <a:avLst/>
        </a:prstGeom>
        <a:solidFill>
          <a:schemeClr val="lt1">
            <a:alpha val="90000"/>
            <a:hueOff val="0"/>
            <a:satOff val="0"/>
            <a:lumOff val="0"/>
            <a:alphaOff val="0"/>
          </a:schemeClr>
        </a:solidFill>
        <a:ln w="12700" cap="rnd" cmpd="sng" algn="ctr">
          <a:solidFill>
            <a:schemeClr val="accent2">
              <a:hueOff val="-2712450"/>
              <a:satOff val="-1656"/>
              <a:lumOff val="6471"/>
              <a:alphaOff val="0"/>
            </a:schemeClr>
          </a:solidFill>
          <a:prstDash val="solid"/>
        </a:ln>
        <a:effectLst/>
      </dsp:spPr>
      <dsp:style>
        <a:lnRef idx="1">
          <a:scrgbClr r="0" g="0" b="0"/>
        </a:lnRef>
        <a:fillRef idx="1">
          <a:scrgbClr r="0" g="0" b="0"/>
        </a:fillRef>
        <a:effectRef idx="0">
          <a:scrgbClr r="0" g="0" b="0"/>
        </a:effectRef>
        <a:fontRef idx="minor"/>
      </dsp:style>
    </dsp:sp>
    <dsp:sp modelId="{688FBE50-28ED-47A3-800D-5489F3B3DEF5}">
      <dsp:nvSpPr>
        <dsp:cNvPr id="0" name=""/>
        <dsp:cNvSpPr/>
      </dsp:nvSpPr>
      <dsp:spPr>
        <a:xfrm>
          <a:off x="250980" y="4103482"/>
          <a:ext cx="3513727" cy="4428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2811" tIns="0" rIns="132811" bIns="0" numCol="1" spcCol="1270" anchor="ctr" anchorCtr="0">
          <a:noAutofit/>
        </a:bodyPr>
        <a:lstStyle/>
        <a:p>
          <a:pPr marL="0" lvl="0" indent="0" algn="l" defTabSz="666750">
            <a:lnSpc>
              <a:spcPct val="90000"/>
            </a:lnSpc>
            <a:spcBef>
              <a:spcPct val="0"/>
            </a:spcBef>
            <a:spcAft>
              <a:spcPct val="35000"/>
            </a:spcAft>
            <a:buNone/>
          </a:pPr>
          <a:r>
            <a:rPr lang="en-US" sz="1500" b="1" kern="1200" dirty="0"/>
            <a:t>Non-Fungible Tokens (NFTs)</a:t>
          </a:r>
          <a:endParaRPr lang="en-US" sz="1500" kern="1200" dirty="0"/>
        </a:p>
      </dsp:txBody>
      <dsp:txXfrm>
        <a:off x="272596" y="4125098"/>
        <a:ext cx="3470495"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AE295-3D77-40BE-839C-5EE3BF25C203}">
      <dsp:nvSpPr>
        <dsp:cNvPr id="0" name=""/>
        <dsp:cNvSpPr/>
      </dsp:nvSpPr>
      <dsp:spPr>
        <a:xfrm>
          <a:off x="35" y="237965"/>
          <a:ext cx="3370808" cy="460800"/>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Decentralized apps (DApps). </a:t>
          </a:r>
          <a:endParaRPr lang="en-US" sz="1600" kern="1200" dirty="0"/>
        </a:p>
      </dsp:txBody>
      <dsp:txXfrm>
        <a:off x="35" y="237965"/>
        <a:ext cx="3370808" cy="460800"/>
      </dsp:txXfrm>
    </dsp:sp>
    <dsp:sp modelId="{32A5A784-0764-46BD-8833-3BE63187A717}">
      <dsp:nvSpPr>
        <dsp:cNvPr id="0" name=""/>
        <dsp:cNvSpPr/>
      </dsp:nvSpPr>
      <dsp:spPr>
        <a:xfrm>
          <a:off x="35" y="698765"/>
          <a:ext cx="3370808" cy="31567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Digital applications that run on a blockchain network rather than a single computer or local network of computers.</a:t>
          </a:r>
        </a:p>
        <a:p>
          <a:pPr marL="171450" lvl="1" indent="-171450" algn="l" defTabSz="711200">
            <a:lnSpc>
              <a:spcPct val="90000"/>
            </a:lnSpc>
            <a:spcBef>
              <a:spcPct val="0"/>
            </a:spcBef>
            <a:spcAft>
              <a:spcPct val="15000"/>
            </a:spcAft>
            <a:buChar char="•"/>
          </a:pPr>
          <a:r>
            <a:rPr lang="en-US" sz="1600" kern="1200" dirty="0"/>
            <a:t>Decentralization means the application cannot be controlled or interfered with by a single authority.</a:t>
          </a:r>
        </a:p>
        <a:p>
          <a:pPr marL="171450" lvl="1" indent="-171450" algn="l" defTabSz="711200">
            <a:lnSpc>
              <a:spcPct val="90000"/>
            </a:lnSpc>
            <a:spcBef>
              <a:spcPct val="0"/>
            </a:spcBef>
            <a:spcAft>
              <a:spcPct val="15000"/>
            </a:spcAft>
            <a:buChar char="•"/>
          </a:pPr>
          <a:r>
            <a:rPr lang="en-US" sz="1600" kern="1200" dirty="0"/>
            <a:t>An example is Chainlink. </a:t>
          </a:r>
        </a:p>
      </dsp:txBody>
      <dsp:txXfrm>
        <a:off x="35" y="698765"/>
        <a:ext cx="3370808" cy="3156750"/>
      </dsp:txXfrm>
    </dsp:sp>
    <dsp:sp modelId="{7F007DBF-0584-49B1-8A01-F81087B141CA}">
      <dsp:nvSpPr>
        <dsp:cNvPr id="0" name=""/>
        <dsp:cNvSpPr/>
      </dsp:nvSpPr>
      <dsp:spPr>
        <a:xfrm>
          <a:off x="3842756" y="237965"/>
          <a:ext cx="3370808" cy="460800"/>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Widespread applications.</a:t>
          </a:r>
          <a:endParaRPr lang="en-US" sz="1600" kern="1200" dirty="0"/>
        </a:p>
      </dsp:txBody>
      <dsp:txXfrm>
        <a:off x="3842756" y="237965"/>
        <a:ext cx="3370808" cy="460800"/>
      </dsp:txXfrm>
    </dsp:sp>
    <dsp:sp modelId="{D0F36E6B-A64E-4CE8-A247-ECF2F70612A8}">
      <dsp:nvSpPr>
        <dsp:cNvPr id="0" name=""/>
        <dsp:cNvSpPr/>
      </dsp:nvSpPr>
      <dsp:spPr>
        <a:xfrm>
          <a:off x="3842756" y="698765"/>
          <a:ext cx="3370808" cy="315675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Healthcare.</a:t>
          </a:r>
        </a:p>
        <a:p>
          <a:pPr marL="342900" lvl="2" indent="-171450" algn="l" defTabSz="711200">
            <a:lnSpc>
              <a:spcPct val="90000"/>
            </a:lnSpc>
            <a:spcBef>
              <a:spcPct val="0"/>
            </a:spcBef>
            <a:spcAft>
              <a:spcPct val="15000"/>
            </a:spcAft>
            <a:buChar char="•"/>
          </a:pPr>
          <a:r>
            <a:rPr lang="en-US" sz="1600" kern="1200" dirty="0"/>
            <a:t>Managing medical records, protecting healthcare data, tracking diseases and infections.</a:t>
          </a:r>
        </a:p>
        <a:p>
          <a:pPr marL="171450" lvl="1" indent="-171450" algn="l" defTabSz="711200">
            <a:lnSpc>
              <a:spcPct val="90000"/>
            </a:lnSpc>
            <a:spcBef>
              <a:spcPct val="0"/>
            </a:spcBef>
            <a:spcAft>
              <a:spcPct val="15000"/>
            </a:spcAft>
            <a:buChar char="•"/>
          </a:pPr>
          <a:r>
            <a:rPr lang="en-US" sz="1600" kern="1200" dirty="0"/>
            <a:t>Government.</a:t>
          </a:r>
        </a:p>
        <a:p>
          <a:pPr marL="342900" lvl="2" indent="-171450" algn="l" defTabSz="711200">
            <a:lnSpc>
              <a:spcPct val="90000"/>
            </a:lnSpc>
            <a:spcBef>
              <a:spcPct val="0"/>
            </a:spcBef>
            <a:spcAft>
              <a:spcPct val="15000"/>
            </a:spcAft>
            <a:buChar char="•"/>
          </a:pPr>
          <a:r>
            <a:rPr lang="en-US" sz="1600" kern="1200" dirty="0"/>
            <a:t>Securing confidential/personal information and records, voting applications.</a:t>
          </a:r>
        </a:p>
        <a:p>
          <a:pPr marL="171450" lvl="1" indent="-171450" algn="l" defTabSz="711200">
            <a:lnSpc>
              <a:spcPct val="90000"/>
            </a:lnSpc>
            <a:spcBef>
              <a:spcPct val="0"/>
            </a:spcBef>
            <a:spcAft>
              <a:spcPct val="15000"/>
            </a:spcAft>
            <a:buChar char="•"/>
          </a:pPr>
          <a:r>
            <a:rPr lang="en-US" sz="1600" kern="1200" dirty="0"/>
            <a:t>Banking and finance.</a:t>
          </a:r>
        </a:p>
        <a:p>
          <a:pPr marL="342900" lvl="2" indent="-171450" algn="l" defTabSz="711200">
            <a:lnSpc>
              <a:spcPct val="90000"/>
            </a:lnSpc>
            <a:spcBef>
              <a:spcPct val="0"/>
            </a:spcBef>
            <a:spcAft>
              <a:spcPct val="15000"/>
            </a:spcAft>
            <a:buChar char="•"/>
          </a:pPr>
          <a:r>
            <a:rPr lang="en-US" sz="1600" kern="1200" dirty="0"/>
            <a:t>Processing power, safeguarding information, executing transactions.</a:t>
          </a:r>
        </a:p>
      </dsp:txBody>
      <dsp:txXfrm>
        <a:off x="3842756" y="698765"/>
        <a:ext cx="3370808" cy="3156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1343-B690-49D9-B2DD-3AB80D2B572C}">
      <dsp:nvSpPr>
        <dsp:cNvPr id="0" name=""/>
        <dsp:cNvSpPr/>
      </dsp:nvSpPr>
      <dsp:spPr>
        <a:xfrm>
          <a:off x="703617" y="104062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8BA264-478C-4033-9720-47FAA37D50E8}">
      <dsp:nvSpPr>
        <dsp:cNvPr id="0" name=""/>
        <dsp:cNvSpPr/>
      </dsp:nvSpPr>
      <dsp:spPr>
        <a:xfrm>
          <a:off x="208616" y="212081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What are they?</a:t>
          </a:r>
        </a:p>
      </dsp:txBody>
      <dsp:txXfrm>
        <a:off x="208616" y="2120810"/>
        <a:ext cx="1800000" cy="720000"/>
      </dsp:txXfrm>
    </dsp:sp>
    <dsp:sp modelId="{A194ACFF-9171-4B54-9BC9-B01B2CE16119}">
      <dsp:nvSpPr>
        <dsp:cNvPr id="0" name=""/>
        <dsp:cNvSpPr/>
      </dsp:nvSpPr>
      <dsp:spPr>
        <a:xfrm>
          <a:off x="2818617" y="104062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5311E0-5A0B-4196-BC4D-C854A5A762CC}">
      <dsp:nvSpPr>
        <dsp:cNvPr id="0" name=""/>
        <dsp:cNvSpPr/>
      </dsp:nvSpPr>
      <dsp:spPr>
        <a:xfrm>
          <a:off x="2323617" y="212081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Are they taxable?</a:t>
          </a:r>
        </a:p>
      </dsp:txBody>
      <dsp:txXfrm>
        <a:off x="2323617" y="2120810"/>
        <a:ext cx="1800000" cy="720000"/>
      </dsp:txXfrm>
    </dsp:sp>
    <dsp:sp modelId="{60DC780B-41E2-44C3-833B-C7853216D745}">
      <dsp:nvSpPr>
        <dsp:cNvPr id="0" name=""/>
        <dsp:cNvSpPr/>
      </dsp:nvSpPr>
      <dsp:spPr>
        <a:xfrm>
          <a:off x="4933617" y="104062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7DC176-7EA2-4377-BC90-4D1AD76A90D0}">
      <dsp:nvSpPr>
        <dsp:cNvPr id="0" name=""/>
        <dsp:cNvSpPr/>
      </dsp:nvSpPr>
      <dsp:spPr>
        <a:xfrm>
          <a:off x="4438617" y="212081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Administrative issues</a:t>
          </a:r>
        </a:p>
      </dsp:txBody>
      <dsp:txXfrm>
        <a:off x="4438617" y="2120810"/>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D7301-0D6A-4866-8F09-A615DBF2D796}">
      <dsp:nvSpPr>
        <dsp:cNvPr id="0" name=""/>
        <dsp:cNvSpPr/>
      </dsp:nvSpPr>
      <dsp:spPr>
        <a:xfrm>
          <a:off x="0" y="317121"/>
          <a:ext cx="7213600" cy="1247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49936" rIns="559856" bIns="85344" numCol="1" spcCol="1270" anchor="t" anchorCtr="0">
          <a:noAutofit/>
        </a:bodyPr>
        <a:lstStyle/>
        <a:p>
          <a:pPr marL="114300" lvl="1" indent="-114300" algn="l" defTabSz="533400">
            <a:lnSpc>
              <a:spcPct val="90000"/>
            </a:lnSpc>
            <a:spcBef>
              <a:spcPct val="0"/>
            </a:spcBef>
            <a:spcAft>
              <a:spcPct val="15000"/>
            </a:spcAft>
            <a:buChar char="•"/>
          </a:pPr>
          <a:r>
            <a:rPr lang="en-US" sz="1200" b="0" i="0" kern="1200" dirty="0"/>
            <a:t>Token= unit of value supported by blockchains</a:t>
          </a:r>
          <a:endParaRPr lang="en-US" sz="1200" kern="1200" dirty="0"/>
        </a:p>
        <a:p>
          <a:pPr marL="114300" lvl="1" indent="-114300" algn="l" defTabSz="533400">
            <a:lnSpc>
              <a:spcPct val="90000"/>
            </a:lnSpc>
            <a:spcBef>
              <a:spcPct val="0"/>
            </a:spcBef>
            <a:spcAft>
              <a:spcPct val="15000"/>
            </a:spcAft>
            <a:buChar char="•"/>
          </a:pPr>
          <a:r>
            <a:rPr lang="en-US" sz="1200" kern="1200">
              <a:latin typeface="+mn-lt"/>
            </a:rPr>
            <a:t>Fungible = </a:t>
          </a:r>
          <a:r>
            <a:rPr lang="en-US" sz="1200" b="0" i="0" kern="1200">
              <a:effectLst/>
              <a:latin typeface="+mn-lt"/>
            </a:rPr>
            <a:t>able to replace or be replaced by another identical item (e.g., ten-dollar bill)</a:t>
          </a:r>
          <a:endParaRPr lang="en-US" sz="1200" kern="1200">
            <a:latin typeface="+mn-lt"/>
          </a:endParaRPr>
        </a:p>
        <a:p>
          <a:pPr marL="114300" lvl="1" indent="-114300" algn="l" defTabSz="533400">
            <a:lnSpc>
              <a:spcPct val="90000"/>
            </a:lnSpc>
            <a:spcBef>
              <a:spcPct val="0"/>
            </a:spcBef>
            <a:spcAft>
              <a:spcPct val="15000"/>
            </a:spcAft>
            <a:buChar char="•"/>
          </a:pPr>
          <a:r>
            <a:rPr lang="en-US" sz="1200" kern="1200" dirty="0">
              <a:latin typeface="+mn-lt"/>
            </a:rPr>
            <a:t>Non-fungible = unique and irreplaceable one-of-a-kind asset</a:t>
          </a:r>
        </a:p>
        <a:p>
          <a:pPr marL="114300" lvl="1" indent="-114300" algn="l" defTabSz="533400">
            <a:lnSpc>
              <a:spcPct val="90000"/>
            </a:lnSpc>
            <a:spcBef>
              <a:spcPct val="0"/>
            </a:spcBef>
            <a:spcAft>
              <a:spcPct val="15000"/>
            </a:spcAft>
            <a:buChar char="•"/>
          </a:pPr>
          <a:r>
            <a:rPr lang="en-US" sz="1200" kern="1200" dirty="0">
              <a:latin typeface="+mn-lt"/>
            </a:rPr>
            <a:t>Non-fungible token = digital record that uniquely associates a work with an owner</a:t>
          </a:r>
        </a:p>
      </dsp:txBody>
      <dsp:txXfrm>
        <a:off x="0" y="317121"/>
        <a:ext cx="7213600" cy="1247400"/>
      </dsp:txXfrm>
    </dsp:sp>
    <dsp:sp modelId="{07D0CF2F-41CE-4A68-BB70-7974FB9D2FB3}">
      <dsp:nvSpPr>
        <dsp:cNvPr id="0" name=""/>
        <dsp:cNvSpPr/>
      </dsp:nvSpPr>
      <dsp:spPr>
        <a:xfrm>
          <a:off x="360680" y="140001"/>
          <a:ext cx="5049520" cy="3542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33400">
            <a:lnSpc>
              <a:spcPct val="90000"/>
            </a:lnSpc>
            <a:spcBef>
              <a:spcPct val="0"/>
            </a:spcBef>
            <a:spcAft>
              <a:spcPct val="35000"/>
            </a:spcAft>
            <a:buNone/>
          </a:pPr>
          <a:r>
            <a:rPr lang="en-US" sz="1200" kern="1200" dirty="0"/>
            <a:t>Non-fungible tokens vs. fungible token</a:t>
          </a:r>
        </a:p>
      </dsp:txBody>
      <dsp:txXfrm>
        <a:off x="377973" y="157294"/>
        <a:ext cx="5014934" cy="319654"/>
      </dsp:txXfrm>
    </dsp:sp>
    <dsp:sp modelId="{A678F873-2756-4DFD-95A1-F4DDEC169945}">
      <dsp:nvSpPr>
        <dsp:cNvPr id="0" name=""/>
        <dsp:cNvSpPr/>
      </dsp:nvSpPr>
      <dsp:spPr>
        <a:xfrm>
          <a:off x="0" y="1806441"/>
          <a:ext cx="7213600" cy="50085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49936" rIns="55985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Smart contracts</a:t>
          </a:r>
        </a:p>
      </dsp:txBody>
      <dsp:txXfrm>
        <a:off x="0" y="1806441"/>
        <a:ext cx="7213600" cy="500850"/>
      </dsp:txXfrm>
    </dsp:sp>
    <dsp:sp modelId="{8EA1902C-070D-45D0-9E9B-1835A4BC2CB3}">
      <dsp:nvSpPr>
        <dsp:cNvPr id="0" name=""/>
        <dsp:cNvSpPr/>
      </dsp:nvSpPr>
      <dsp:spPr>
        <a:xfrm>
          <a:off x="360680" y="1629321"/>
          <a:ext cx="5049520" cy="3542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33400">
            <a:lnSpc>
              <a:spcPct val="90000"/>
            </a:lnSpc>
            <a:spcBef>
              <a:spcPct val="0"/>
            </a:spcBef>
            <a:spcAft>
              <a:spcPct val="35000"/>
            </a:spcAft>
            <a:buNone/>
          </a:pPr>
          <a:r>
            <a:rPr lang="en-US" sz="1200" kern="1200" dirty="0"/>
            <a:t>Blockchain technology </a:t>
          </a:r>
        </a:p>
      </dsp:txBody>
      <dsp:txXfrm>
        <a:off x="377973" y="1646614"/>
        <a:ext cx="5014934" cy="319654"/>
      </dsp:txXfrm>
    </dsp:sp>
    <dsp:sp modelId="{DE03048D-9C01-4109-ACDD-5A1E613158B3}">
      <dsp:nvSpPr>
        <dsp:cNvPr id="0" name=""/>
        <dsp:cNvSpPr/>
      </dsp:nvSpPr>
      <dsp:spPr>
        <a:xfrm>
          <a:off x="0" y="2549211"/>
          <a:ext cx="7213600" cy="50085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49936" rIns="55985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OpenSea, Axie Marketplace, Nifty Gateway, etc.</a:t>
          </a:r>
        </a:p>
      </dsp:txBody>
      <dsp:txXfrm>
        <a:off x="0" y="2549211"/>
        <a:ext cx="7213600" cy="500850"/>
      </dsp:txXfrm>
    </dsp:sp>
    <dsp:sp modelId="{2F77EEDF-980C-4074-A856-62EBA068E0DC}">
      <dsp:nvSpPr>
        <dsp:cNvPr id="0" name=""/>
        <dsp:cNvSpPr/>
      </dsp:nvSpPr>
      <dsp:spPr>
        <a:xfrm>
          <a:off x="360680" y="2372091"/>
          <a:ext cx="5049520" cy="3542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33400">
            <a:lnSpc>
              <a:spcPct val="90000"/>
            </a:lnSpc>
            <a:spcBef>
              <a:spcPct val="0"/>
            </a:spcBef>
            <a:spcAft>
              <a:spcPct val="35000"/>
            </a:spcAft>
            <a:buNone/>
          </a:pPr>
          <a:r>
            <a:rPr lang="en-US" sz="1200" kern="1200" dirty="0"/>
            <a:t>Marketplaces</a:t>
          </a:r>
        </a:p>
      </dsp:txBody>
      <dsp:txXfrm>
        <a:off x="377973" y="2389384"/>
        <a:ext cx="5014934" cy="319654"/>
      </dsp:txXfrm>
    </dsp:sp>
    <dsp:sp modelId="{6990BF9F-DC58-489B-BB5D-F6A2C7DE9228}">
      <dsp:nvSpPr>
        <dsp:cNvPr id="0" name=""/>
        <dsp:cNvSpPr/>
      </dsp:nvSpPr>
      <dsp:spPr>
        <a:xfrm>
          <a:off x="0" y="3291981"/>
          <a:ext cx="7213600" cy="6615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9856" tIns="249936" rIns="55985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Music, visual, video works, video games, tickets to events, and access to restaurants, etc. </a:t>
          </a:r>
        </a:p>
      </dsp:txBody>
      <dsp:txXfrm>
        <a:off x="0" y="3291981"/>
        <a:ext cx="7213600" cy="661500"/>
      </dsp:txXfrm>
    </dsp:sp>
    <dsp:sp modelId="{0079DA53-9062-4D5E-8BC7-995E9354FD80}">
      <dsp:nvSpPr>
        <dsp:cNvPr id="0" name=""/>
        <dsp:cNvSpPr/>
      </dsp:nvSpPr>
      <dsp:spPr>
        <a:xfrm>
          <a:off x="360680" y="3114861"/>
          <a:ext cx="5049520" cy="35424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533400">
            <a:lnSpc>
              <a:spcPct val="90000"/>
            </a:lnSpc>
            <a:spcBef>
              <a:spcPct val="0"/>
            </a:spcBef>
            <a:spcAft>
              <a:spcPct val="35000"/>
            </a:spcAft>
            <a:buNone/>
          </a:pPr>
          <a:r>
            <a:rPr lang="en-US" sz="1200" kern="1200" dirty="0"/>
            <a:t>Types</a:t>
          </a:r>
        </a:p>
      </dsp:txBody>
      <dsp:txXfrm>
        <a:off x="377973" y="3132154"/>
        <a:ext cx="501493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4887E-2EF5-427D-8488-99298C7ED5DB}">
      <dsp:nvSpPr>
        <dsp:cNvPr id="0" name=""/>
        <dsp:cNvSpPr/>
      </dsp:nvSpPr>
      <dsp:spPr>
        <a:xfrm>
          <a:off x="0" y="128475"/>
          <a:ext cx="5019610" cy="10810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What is the underlying product being taxed? </a:t>
          </a:r>
        </a:p>
      </dsp:txBody>
      <dsp:txXfrm>
        <a:off x="52774" y="181249"/>
        <a:ext cx="4914062" cy="975532"/>
      </dsp:txXfrm>
    </dsp:sp>
    <dsp:sp modelId="{B7DF8C27-B99D-45FC-87FB-1B0DB8E7EF32}">
      <dsp:nvSpPr>
        <dsp:cNvPr id="0" name=""/>
        <dsp:cNvSpPr/>
      </dsp:nvSpPr>
      <dsp:spPr>
        <a:xfrm>
          <a:off x="0" y="1290195"/>
          <a:ext cx="5019610" cy="1081080"/>
        </a:xfrm>
        <a:prstGeom prst="roundRect">
          <a:avLst/>
        </a:prstGeom>
        <a:gradFill rotWithShape="0">
          <a:gsLst>
            <a:gs pos="0">
              <a:schemeClr val="accent2">
                <a:hueOff val="-904150"/>
                <a:satOff val="-552"/>
                <a:lumOff val="2157"/>
                <a:alphaOff val="0"/>
                <a:tint val="96000"/>
                <a:lumMod val="100000"/>
              </a:schemeClr>
            </a:gs>
            <a:gs pos="78000">
              <a:schemeClr val="accent2">
                <a:hueOff val="-904150"/>
                <a:satOff val="-552"/>
                <a:lumOff val="215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How are the transactions sourced or apportioned?</a:t>
          </a:r>
        </a:p>
      </dsp:txBody>
      <dsp:txXfrm>
        <a:off x="52774" y="1342969"/>
        <a:ext cx="4914062" cy="975532"/>
      </dsp:txXfrm>
    </dsp:sp>
    <dsp:sp modelId="{AD4C5AAE-07C2-4040-8398-EF432DCE7D14}">
      <dsp:nvSpPr>
        <dsp:cNvPr id="0" name=""/>
        <dsp:cNvSpPr/>
      </dsp:nvSpPr>
      <dsp:spPr>
        <a:xfrm>
          <a:off x="0" y="2451914"/>
          <a:ext cx="5019610" cy="1081080"/>
        </a:xfrm>
        <a:prstGeom prst="roundRect">
          <a:avLst/>
        </a:prstGeom>
        <a:gradFill rotWithShape="0">
          <a:gsLst>
            <a:gs pos="0">
              <a:schemeClr val="accent2">
                <a:hueOff val="-1808300"/>
                <a:satOff val="-1104"/>
                <a:lumOff val="4314"/>
                <a:alphaOff val="0"/>
                <a:tint val="96000"/>
                <a:lumMod val="100000"/>
              </a:schemeClr>
            </a:gs>
            <a:gs pos="78000">
              <a:schemeClr val="accent2">
                <a:hueOff val="-1808300"/>
                <a:satOff val="-1104"/>
                <a:lumOff val="431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What are the responsibilities of the parties involved?</a:t>
          </a:r>
        </a:p>
      </dsp:txBody>
      <dsp:txXfrm>
        <a:off x="52774" y="2504688"/>
        <a:ext cx="4914062" cy="975532"/>
      </dsp:txXfrm>
    </dsp:sp>
    <dsp:sp modelId="{1A5D53BC-C405-4552-A0B8-6462458AA643}">
      <dsp:nvSpPr>
        <dsp:cNvPr id="0" name=""/>
        <dsp:cNvSpPr/>
      </dsp:nvSpPr>
      <dsp:spPr>
        <a:xfrm>
          <a:off x="0" y="3613635"/>
          <a:ext cx="5019610" cy="108108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Other issues (e.g., bundling, marketplace)</a:t>
          </a:r>
        </a:p>
      </dsp:txBody>
      <dsp:txXfrm>
        <a:off x="52774" y="3666409"/>
        <a:ext cx="4914062" cy="9755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8802A-5C70-4F77-AFDD-61A1D21106EA}">
      <dsp:nvSpPr>
        <dsp:cNvPr id="0" name=""/>
        <dsp:cNvSpPr/>
      </dsp:nvSpPr>
      <dsp:spPr>
        <a:xfrm>
          <a:off x="0" y="409399"/>
          <a:ext cx="7213600" cy="1066601"/>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Taxation based on the underlying goods or services (i.e., smart contract, delivery, true object of the purchase)</a:t>
          </a:r>
        </a:p>
      </dsp:txBody>
      <dsp:txXfrm>
        <a:off x="52067" y="461466"/>
        <a:ext cx="7109466" cy="962467"/>
      </dsp:txXfrm>
    </dsp:sp>
    <dsp:sp modelId="{72F6097B-7ED0-41BA-9F29-DAAE04261623}">
      <dsp:nvSpPr>
        <dsp:cNvPr id="0" name=""/>
        <dsp:cNvSpPr/>
      </dsp:nvSpPr>
      <dsp:spPr>
        <a:xfrm>
          <a:off x="0" y="1513440"/>
          <a:ext cx="7213600" cy="1066601"/>
        </a:xfrm>
        <a:prstGeom prst="roundRect">
          <a:avLst/>
        </a:prstGeom>
        <a:solidFill>
          <a:schemeClr val="accent5">
            <a:hueOff val="-1307943"/>
            <a:satOff val="7781"/>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t>
          </a:r>
          <a:r>
            <a:rPr lang="en-US" sz="1300" b="1" kern="1200" dirty="0"/>
            <a:t>Digital Code</a:t>
          </a:r>
          <a:r>
            <a:rPr lang="en-US" sz="1300" kern="1200" dirty="0"/>
            <a:t>” </a:t>
          </a:r>
          <a:r>
            <a:rPr lang="en-US" sz="1300" b="0" i="0" kern="1200" dirty="0"/>
            <a:t>means a code that provides a purchaser with the right to obtain one or more digital products, if all of the digital products to be obtained through the use of the code have the same sales and use tax treatment. . . A digital code may be obtained by any means, including email or by tangible means regardless of its designation as song code, video code, book code, or some other term. (</a:t>
          </a:r>
          <a:r>
            <a:rPr lang="en-US" sz="1300" b="1" i="0" kern="1200" dirty="0"/>
            <a:t>RCW 82.04.192(5)).</a:t>
          </a:r>
          <a:endParaRPr lang="en-US" sz="1300" kern="1200" dirty="0"/>
        </a:p>
      </dsp:txBody>
      <dsp:txXfrm>
        <a:off x="52067" y="1565507"/>
        <a:ext cx="7109466" cy="962467"/>
      </dsp:txXfrm>
    </dsp:sp>
    <dsp:sp modelId="{9EB5603F-478C-4457-92B3-24BD17B367CD}">
      <dsp:nvSpPr>
        <dsp:cNvPr id="0" name=""/>
        <dsp:cNvSpPr/>
      </dsp:nvSpPr>
      <dsp:spPr>
        <a:xfrm>
          <a:off x="0" y="2617481"/>
          <a:ext cx="7213600" cy="1066601"/>
        </a:xfrm>
        <a:prstGeom prst="roundRect">
          <a:avLst/>
        </a:prstGeom>
        <a:solidFill>
          <a:schemeClr val="accent5">
            <a:hueOff val="-2615887"/>
            <a:satOff val="1556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Exemptions? (RCW 82.08.0208)</a:t>
          </a:r>
        </a:p>
      </dsp:txBody>
      <dsp:txXfrm>
        <a:off x="52067" y="2669548"/>
        <a:ext cx="7109466" cy="962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42801-3C39-49DE-B365-1D3B2CD7F403}">
      <dsp:nvSpPr>
        <dsp:cNvPr id="0" name=""/>
        <dsp:cNvSpPr/>
      </dsp:nvSpPr>
      <dsp:spPr>
        <a:xfrm>
          <a:off x="0" y="185271"/>
          <a:ext cx="7213600" cy="4943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if an NFT is a right to obtain the rights to a digital product (e.g., picture or video)?</a:t>
          </a:r>
        </a:p>
      </dsp:txBody>
      <dsp:txXfrm>
        <a:off x="24131" y="209402"/>
        <a:ext cx="7165338" cy="446063"/>
      </dsp:txXfrm>
    </dsp:sp>
    <dsp:sp modelId="{6F175498-2F55-4E2D-B6A7-596D831F1DF6}">
      <dsp:nvSpPr>
        <dsp:cNvPr id="0" name=""/>
        <dsp:cNvSpPr/>
      </dsp:nvSpPr>
      <dsp:spPr>
        <a:xfrm>
          <a:off x="0" y="679596"/>
          <a:ext cx="72136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3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Subject to retailing B&amp;O and retail sales tax. (RCW 82.04.050(8)(a), 82.04.190, 82.08.020).</a:t>
          </a:r>
        </a:p>
      </dsp:txBody>
      <dsp:txXfrm>
        <a:off x="0" y="679596"/>
        <a:ext cx="7213600" cy="215280"/>
      </dsp:txXfrm>
    </dsp:sp>
    <dsp:sp modelId="{E36C05B1-A6F8-48F9-A73A-9D36CA7DCD3C}">
      <dsp:nvSpPr>
        <dsp:cNvPr id="0" name=""/>
        <dsp:cNvSpPr/>
      </dsp:nvSpPr>
      <dsp:spPr>
        <a:xfrm>
          <a:off x="0" y="894876"/>
          <a:ext cx="7213600" cy="4943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if an NFT includes a right to obtain access to multiple digital goods or services?</a:t>
          </a:r>
        </a:p>
      </dsp:txBody>
      <dsp:txXfrm>
        <a:off x="24131" y="919007"/>
        <a:ext cx="7165338" cy="446063"/>
      </dsp:txXfrm>
    </dsp:sp>
    <dsp:sp modelId="{E04845B2-04B2-4EBA-BF4A-F193E9ED579D}">
      <dsp:nvSpPr>
        <dsp:cNvPr id="0" name=""/>
        <dsp:cNvSpPr/>
      </dsp:nvSpPr>
      <dsp:spPr>
        <a:xfrm>
          <a:off x="0" y="1389201"/>
          <a:ext cx="7213600" cy="30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3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Most likely subject to retailing B&amp;O and retail sales tax as a sale of a “digital code”. (RCW 82.04.050(8)(a), 82.04.190, and 82.08.020).</a:t>
          </a:r>
        </a:p>
      </dsp:txBody>
      <dsp:txXfrm>
        <a:off x="0" y="1389201"/>
        <a:ext cx="7213600" cy="302737"/>
      </dsp:txXfrm>
    </dsp:sp>
    <dsp:sp modelId="{69C30DC8-B8CC-407C-91A5-C6D8BC753616}">
      <dsp:nvSpPr>
        <dsp:cNvPr id="0" name=""/>
        <dsp:cNvSpPr/>
      </dsp:nvSpPr>
      <dsp:spPr>
        <a:xfrm>
          <a:off x="0" y="1691938"/>
          <a:ext cx="7213600" cy="4943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if an NFT includes both a taxable good and the right to obtain nonretail sales taxable services (e.g., entertainment)?</a:t>
          </a:r>
        </a:p>
      </dsp:txBody>
      <dsp:txXfrm>
        <a:off x="24131" y="1716069"/>
        <a:ext cx="7165338" cy="446063"/>
      </dsp:txXfrm>
    </dsp:sp>
    <dsp:sp modelId="{76361EDB-5A43-4BF5-9607-70895E6CC15E}">
      <dsp:nvSpPr>
        <dsp:cNvPr id="0" name=""/>
        <dsp:cNvSpPr/>
      </dsp:nvSpPr>
      <dsp:spPr>
        <a:xfrm>
          <a:off x="0" y="2186263"/>
          <a:ext cx="7213600" cy="30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3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At least some portion of the sale is likely subject to retailing B&amp;O and retail sales tax, or the entire package as a bundled transaction, depending on the facts and circumstances. (RCW 82.08.190 and  82.08.195(1),(2),(7)).</a:t>
          </a:r>
        </a:p>
      </dsp:txBody>
      <dsp:txXfrm>
        <a:off x="0" y="2186263"/>
        <a:ext cx="7213600" cy="302737"/>
      </dsp:txXfrm>
    </dsp:sp>
    <dsp:sp modelId="{EB7863D8-8DA3-4F5C-A74E-4A77EAA6D2AA}">
      <dsp:nvSpPr>
        <dsp:cNvPr id="0" name=""/>
        <dsp:cNvSpPr/>
      </dsp:nvSpPr>
      <dsp:spPr>
        <a:xfrm>
          <a:off x="0" y="2489000"/>
          <a:ext cx="7213600" cy="4943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if an NFT is a right to obtain a nonretail sales taxable service?</a:t>
          </a:r>
        </a:p>
      </dsp:txBody>
      <dsp:txXfrm>
        <a:off x="24131" y="2513131"/>
        <a:ext cx="7165338" cy="446063"/>
      </dsp:txXfrm>
    </dsp:sp>
    <dsp:sp modelId="{15EA6AC8-5E1F-4F66-9612-EDCD6322F14B}">
      <dsp:nvSpPr>
        <dsp:cNvPr id="0" name=""/>
        <dsp:cNvSpPr/>
      </dsp:nvSpPr>
      <dsp:spPr>
        <a:xfrm>
          <a:off x="0" y="2983326"/>
          <a:ext cx="72136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3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a:t>The gross income received is subject to the service and other activities B&amp;O tax. (RCW 82.04.290).</a:t>
          </a:r>
        </a:p>
      </dsp:txBody>
      <dsp:txXfrm>
        <a:off x="0" y="2983326"/>
        <a:ext cx="7213600" cy="215280"/>
      </dsp:txXfrm>
    </dsp:sp>
    <dsp:sp modelId="{245E54C7-BEC5-4512-985B-C7E1E4243583}">
      <dsp:nvSpPr>
        <dsp:cNvPr id="0" name=""/>
        <dsp:cNvSpPr/>
      </dsp:nvSpPr>
      <dsp:spPr>
        <a:xfrm>
          <a:off x="0" y="3198606"/>
          <a:ext cx="7213600" cy="4943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What if an NFT sale requires payment of a royalty to the NFT creator?</a:t>
          </a:r>
        </a:p>
      </dsp:txBody>
      <dsp:txXfrm>
        <a:off x="24131" y="3222737"/>
        <a:ext cx="7165338" cy="446063"/>
      </dsp:txXfrm>
    </dsp:sp>
    <dsp:sp modelId="{E1A715D8-8B83-45C5-8484-B96DA6E20150}">
      <dsp:nvSpPr>
        <dsp:cNvPr id="0" name=""/>
        <dsp:cNvSpPr/>
      </dsp:nvSpPr>
      <dsp:spPr>
        <a:xfrm>
          <a:off x="0" y="3692931"/>
          <a:ext cx="7213600"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03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The gross income received by the NFT creator is subject to royalties B&amp;O tax. (RCW 82.04.2907).</a:t>
          </a:r>
        </a:p>
      </dsp:txBody>
      <dsp:txXfrm>
        <a:off x="0" y="3692931"/>
        <a:ext cx="7213600" cy="215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F425FAB2-21C2-439D-B1FF-70D737B2596B}" type="datetimeFigureOut">
              <a:rPr lang="en-US" smtClean="0"/>
              <a:pPr/>
              <a:t>07/11/2022</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B8F1F607-4320-46F1-A576-375C385EF401}"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5AB6CA0-AE49-4551-A151-66BF5FC6D555}" type="datetimeFigureOut">
              <a:rPr lang="en-US" smtClean="0"/>
              <a:pPr/>
              <a:t>07/11/2022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1E280C0-BDF8-403E-A4DF-2D20AFB84D73}"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afternoon, thank you for the opportunity to present to you today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hope is through this brief presentation that you will be more conversant in emerging digital issues, specifically NFTs and digital currencies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 you an overview of how these transactions should be taxed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Issues we are running into with taxing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End with an update on forthcoming guidance </a:t>
            </a:r>
          </a:p>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2</a:t>
            </a:fld>
            <a:endParaRPr lang="en-US" dirty="0"/>
          </a:p>
        </p:txBody>
      </p:sp>
    </p:spTree>
    <p:extLst>
      <p:ext uri="{BB962C8B-B14F-4D97-AF65-F5344CB8AC3E}">
        <p14:creationId xmlns:p14="http://schemas.microsoft.com/office/powerpoint/2010/main" val="3380514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12</a:t>
            </a:fld>
            <a:endParaRPr lang="en-US" dirty="0"/>
          </a:p>
        </p:txBody>
      </p:sp>
    </p:spTree>
    <p:extLst>
      <p:ext uri="{BB962C8B-B14F-4D97-AF65-F5344CB8AC3E}">
        <p14:creationId xmlns:p14="http://schemas.microsoft.com/office/powerpoint/2010/main" val="244344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"Digital code" does not include a code that represents a stored monetary value that is deducted from a total as it is used by the purchaser. "Digital code" also does not include a code that represents a redeemable card, gift card, or gift certificate that entitles the holder to select digital products of an indicated cash value. </a:t>
            </a:r>
            <a:endParaRPr lang="en-US" dirty="0"/>
          </a:p>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13</a:t>
            </a:fld>
            <a:endParaRPr lang="en-US" dirty="0"/>
          </a:p>
        </p:txBody>
      </p:sp>
    </p:spTree>
    <p:extLst>
      <p:ext uri="{BB962C8B-B14F-4D97-AF65-F5344CB8AC3E}">
        <p14:creationId xmlns:p14="http://schemas.microsoft.com/office/powerpoint/2010/main" val="386304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TPP</a:t>
            </a:r>
          </a:p>
          <a:p>
            <a:pPr marL="171450" indent="-171450">
              <a:buFont typeface="Arial" panose="020B0604020202020204" pitchFamily="34" charset="0"/>
              <a:buChar char="•"/>
            </a:pPr>
            <a:r>
              <a:rPr lang="en-US" dirty="0"/>
              <a:t>Real estate</a:t>
            </a:r>
          </a:p>
        </p:txBody>
      </p:sp>
      <p:sp>
        <p:nvSpPr>
          <p:cNvPr id="4" name="Slide Number Placeholder 3"/>
          <p:cNvSpPr>
            <a:spLocks noGrp="1"/>
          </p:cNvSpPr>
          <p:nvPr>
            <p:ph type="sldNum" sz="quarter" idx="5"/>
          </p:nvPr>
        </p:nvSpPr>
        <p:spPr/>
        <p:txBody>
          <a:bodyPr/>
          <a:lstStyle/>
          <a:p>
            <a:fld id="{01E280C0-BDF8-403E-A4DF-2D20AFB84D73}" type="slidenum">
              <a:rPr lang="en-US" smtClean="0"/>
              <a:pPr/>
              <a:t>14</a:t>
            </a:fld>
            <a:endParaRPr lang="en-US" dirty="0"/>
          </a:p>
        </p:txBody>
      </p:sp>
    </p:spTree>
    <p:extLst>
      <p:ext uri="{BB962C8B-B14F-4D97-AF65-F5344CB8AC3E}">
        <p14:creationId xmlns:p14="http://schemas.microsoft.com/office/powerpoint/2010/main" val="1861636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example, however, we recognize that there are highly complicated sourcing issues where the buyer uses non traceable crypto and their identity is not known to the seller.</a:t>
            </a:r>
          </a:p>
        </p:txBody>
      </p:sp>
      <p:sp>
        <p:nvSpPr>
          <p:cNvPr id="4" name="Slide Number Placeholder 3"/>
          <p:cNvSpPr>
            <a:spLocks noGrp="1"/>
          </p:cNvSpPr>
          <p:nvPr>
            <p:ph type="sldNum" sz="quarter" idx="5"/>
          </p:nvPr>
        </p:nvSpPr>
        <p:spPr/>
        <p:txBody>
          <a:bodyPr/>
          <a:lstStyle/>
          <a:p>
            <a:fld id="{01E280C0-BDF8-403E-A4DF-2D20AFB84D73}" type="slidenum">
              <a:rPr lang="en-US" smtClean="0"/>
              <a:pPr/>
              <a:t>19</a:t>
            </a:fld>
            <a:endParaRPr lang="en-US" dirty="0"/>
          </a:p>
        </p:txBody>
      </p:sp>
    </p:spTree>
    <p:extLst>
      <p:ext uri="{BB962C8B-B14F-4D97-AF65-F5344CB8AC3E}">
        <p14:creationId xmlns:p14="http://schemas.microsoft.com/office/powerpoint/2010/main" val="12108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21</a:t>
            </a:fld>
            <a:endParaRPr lang="en-US" dirty="0"/>
          </a:p>
        </p:txBody>
      </p:sp>
    </p:spTree>
    <p:extLst>
      <p:ext uri="{BB962C8B-B14F-4D97-AF65-F5344CB8AC3E}">
        <p14:creationId xmlns:p14="http://schemas.microsoft.com/office/powerpoint/2010/main" val="269510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23</a:t>
            </a:fld>
            <a:endParaRPr lang="en-US" dirty="0"/>
          </a:p>
        </p:txBody>
      </p:sp>
    </p:spTree>
    <p:extLst>
      <p:ext uri="{BB962C8B-B14F-4D97-AF65-F5344CB8AC3E}">
        <p14:creationId xmlns:p14="http://schemas.microsoft.com/office/powerpoint/2010/main" val="130871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By using a decentralized network of computing systems to verify, record, and distribute transactions, rather than a centralized database of transactional records, the system creates a foundation of immutable ledgers. </a:t>
            </a:r>
          </a:p>
          <a:p>
            <a:pPr lvl="1"/>
            <a:endParaRPr lang="en-US" dirty="0"/>
          </a:p>
          <a:p>
            <a:pPr marL="628650" lvl="1" indent="-171450">
              <a:buFont typeface="Arial" panose="020B0604020202020204" pitchFamily="34" charset="0"/>
              <a:buChar char="•"/>
            </a:pPr>
            <a:r>
              <a:rPr lang="en-US" dirty="0"/>
              <a:t>This foundation provides the framework for individuals, businesses, and other organizations (across the globe) to participate in a variety of transactional activities with one another without the need for third-party arbiters, recordkeepers, regulators, and the like.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RE as each new block is added to the existing chain</a:t>
            </a:r>
          </a:p>
          <a:p>
            <a:pPr marL="1085850" lvl="2" indent="-171450">
              <a:buFont typeface="Arial" panose="020B0604020202020204" pitchFamily="34" charset="0"/>
              <a:buChar char="•"/>
            </a:pPr>
            <a:r>
              <a:rPr lang="en-US" dirty="0"/>
              <a:t>This feature of a blockchain makes it nearly impossible for one participant in the network to alter the existing data in the chain, as all the other participants are working on a separate “agreed upon” copy of the chain each time a new block is proposed.</a:t>
            </a:r>
          </a:p>
        </p:txBody>
      </p:sp>
      <p:sp>
        <p:nvSpPr>
          <p:cNvPr id="4" name="Slide Number Placeholder 3"/>
          <p:cNvSpPr>
            <a:spLocks noGrp="1"/>
          </p:cNvSpPr>
          <p:nvPr>
            <p:ph type="sldNum" sz="quarter" idx="5"/>
          </p:nvPr>
        </p:nvSpPr>
        <p:spPr/>
        <p:txBody>
          <a:bodyPr/>
          <a:lstStyle/>
          <a:p>
            <a:fld id="{01E280C0-BDF8-403E-A4DF-2D20AFB84D73}" type="slidenum">
              <a:rPr lang="en-US" smtClean="0"/>
              <a:pPr/>
              <a:t>3</a:t>
            </a:fld>
            <a:endParaRPr lang="en-US" dirty="0"/>
          </a:p>
        </p:txBody>
      </p:sp>
    </p:spTree>
    <p:extLst>
      <p:ext uri="{BB962C8B-B14F-4D97-AF65-F5344CB8AC3E}">
        <p14:creationId xmlns:p14="http://schemas.microsoft.com/office/powerpoint/2010/main" val="93987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the Ethereum network, users can create decentralized applications, store data, execute smart contracts, and exchange currencies. </a:t>
            </a:r>
          </a:p>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4</a:t>
            </a:fld>
            <a:endParaRPr lang="en-US" dirty="0"/>
          </a:p>
        </p:txBody>
      </p:sp>
    </p:spTree>
    <p:extLst>
      <p:ext uri="{BB962C8B-B14F-4D97-AF65-F5344CB8AC3E}">
        <p14:creationId xmlns:p14="http://schemas.microsoft.com/office/powerpoint/2010/main" val="96451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TERRA Example. Was supposed to maintain a 1-to-1 ratio with the U.S. dollar via an algorithmic relationship with Terra’s native currency, the LUNA. If the LUNA price rises, smart contracts issue new USTs sufficient to counter the price rise and maintain a 1-to-1 U.S. dollar conversion rate. If the price drops, USTs are burned.</a:t>
            </a:r>
            <a:endParaRPr lang="en-US" b="1"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5</a:t>
            </a:fld>
            <a:endParaRPr lang="en-US" dirty="0"/>
          </a:p>
        </p:txBody>
      </p:sp>
    </p:spTree>
    <p:extLst>
      <p:ext uri="{BB962C8B-B14F-4D97-AF65-F5344CB8AC3E}">
        <p14:creationId xmlns:p14="http://schemas.microsoft.com/office/powerpoint/2010/main" val="46090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a:t>Security Coins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the issuing company realizes a profit in the market, security coin holders receive a dividend, in the form of additional coins</a:t>
            </a:r>
          </a:p>
          <a:p>
            <a:pPr marL="628650" lvl="1" indent="-171450">
              <a:buFont typeface="Arial" panose="020B0604020202020204" pitchFamily="34" charset="0"/>
              <a:buChar char="•"/>
            </a:pPr>
            <a:endParaRPr lang="en-US" b="1" dirty="0"/>
          </a:p>
          <a:p>
            <a:pPr lvl="1"/>
            <a:r>
              <a:rPr lang="en-US" b="1" dirty="0"/>
              <a:t>Utility tokens.</a:t>
            </a:r>
          </a:p>
          <a:p>
            <a:pPr marL="628650" lvl="1" indent="-171450">
              <a:buFont typeface="Arial" panose="020B0604020202020204" pitchFamily="34" charset="0"/>
              <a:buChar char="•"/>
            </a:pPr>
            <a:r>
              <a:rPr lang="en-US" dirty="0"/>
              <a:t>Commonly, a new cryptocurrency ecosystem may offer utility tokens for purchase in order to raise capital which will be used to further develop the ecosystem’s purpose and function (e.g., social networking, consumer reviews, reducing carbon emissions). </a:t>
            </a:r>
          </a:p>
          <a:p>
            <a:pPr marL="628650" lvl="1" indent="-171450">
              <a:buFont typeface="Arial" panose="020B0604020202020204" pitchFamily="34" charset="0"/>
              <a:buChar char="•"/>
            </a:pPr>
            <a:r>
              <a:rPr lang="en-US" dirty="0"/>
              <a:t>Utility tokens are often sold at discounted prices. While utility tokens may be exchangeable for a good or service, many times they can also be sold or exchanged on a secondary market. This aspect makes it difficult to characterize the true nature and function of a utility token, because it frequently depends upon the objective of the token holder.</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6</a:t>
            </a:fld>
            <a:endParaRPr lang="en-US" dirty="0"/>
          </a:p>
        </p:txBody>
      </p:sp>
    </p:spTree>
    <p:extLst>
      <p:ext uri="{BB962C8B-B14F-4D97-AF65-F5344CB8AC3E}">
        <p14:creationId xmlns:p14="http://schemas.microsoft.com/office/powerpoint/2010/main" val="309537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Chainlink.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data is fed to and from smart contracts within a blockchain network from a traditional business source (e.g., bank), Chainlink secures the feed between the external system and the smart contract (which doesn’t itself interface with external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Chainlink App validates transfers using the same type of “consensus mechanism” used by the blockchain.</a:t>
            </a:r>
          </a:p>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7</a:t>
            </a:fld>
            <a:endParaRPr lang="en-US" dirty="0"/>
          </a:p>
        </p:txBody>
      </p:sp>
    </p:spTree>
    <p:extLst>
      <p:ext uri="{BB962C8B-B14F-4D97-AF65-F5344CB8AC3E}">
        <p14:creationId xmlns:p14="http://schemas.microsoft.com/office/powerpoint/2010/main" val="60716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8</a:t>
            </a:fld>
            <a:endParaRPr lang="en-US" dirty="0"/>
          </a:p>
        </p:txBody>
      </p:sp>
    </p:spTree>
    <p:extLst>
      <p:ext uri="{BB962C8B-B14F-4D97-AF65-F5344CB8AC3E}">
        <p14:creationId xmlns:p14="http://schemas.microsoft.com/office/powerpoint/2010/main" val="174798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manufactured versus custom built home </a:t>
            </a:r>
          </a:p>
        </p:txBody>
      </p:sp>
      <p:sp>
        <p:nvSpPr>
          <p:cNvPr id="4" name="Slide Number Placeholder 3"/>
          <p:cNvSpPr>
            <a:spLocks noGrp="1"/>
          </p:cNvSpPr>
          <p:nvPr>
            <p:ph type="sldNum" sz="quarter" idx="5"/>
          </p:nvPr>
        </p:nvSpPr>
        <p:spPr/>
        <p:txBody>
          <a:bodyPr/>
          <a:lstStyle/>
          <a:p>
            <a:fld id="{01E280C0-BDF8-403E-A4DF-2D20AFB84D73}" type="slidenum">
              <a:rPr lang="en-US" smtClean="0"/>
              <a:pPr/>
              <a:t>10</a:t>
            </a:fld>
            <a:endParaRPr lang="en-US" dirty="0"/>
          </a:p>
        </p:txBody>
      </p:sp>
    </p:spTree>
    <p:extLst>
      <p:ext uri="{BB962C8B-B14F-4D97-AF65-F5344CB8AC3E}">
        <p14:creationId xmlns:p14="http://schemas.microsoft.com/office/powerpoint/2010/main" val="293989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280C0-BDF8-403E-A4DF-2D20AFB84D73}" type="slidenum">
              <a:rPr lang="en-US" smtClean="0"/>
              <a:pPr/>
              <a:t>11</a:t>
            </a:fld>
            <a:endParaRPr lang="en-US" dirty="0"/>
          </a:p>
        </p:txBody>
      </p:sp>
    </p:spTree>
    <p:extLst>
      <p:ext uri="{BB962C8B-B14F-4D97-AF65-F5344CB8AC3E}">
        <p14:creationId xmlns:p14="http://schemas.microsoft.com/office/powerpoint/2010/main" val="166967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3ECBF-7692-48A0-8B98-F218BABB724D}"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66472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AE943-FCBA-465D-8543-4CE931A84CFF}"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373458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4A753-B967-4D3F-B1C9-5129D03DEF8A}"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6916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896E5-B4E6-411B-9E3D-EBAADE75E8CC}"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388851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BEA480-E635-4F19-AB1F-EB2D9B44F746}"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979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C15BF-AD71-4DF0-828B-944A0C8E41E5}"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8903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528C07-3390-4DF0-A829-7DA6F9515828}"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32814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F98C40-FF3D-42BD-AD4C-1982B5B50A13}"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75895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Slide Number Placeholder 26"/>
          <p:cNvSpPr>
            <a:spLocks noGrp="1"/>
          </p:cNvSpPr>
          <p:nvPr>
            <p:ph type="sldNum" sz="quarter" idx="12"/>
          </p:nvPr>
        </p:nvSpPr>
        <p:spPr/>
        <p:txBody>
          <a:bodyPr/>
          <a:lstStyle>
            <a:lvl1pPr>
              <a:defRPr>
                <a:solidFill>
                  <a:schemeClr val="tx1">
                    <a:lumMod val="75000"/>
                    <a:lumOff val="25000"/>
                  </a:schemeClr>
                </a:solidFill>
              </a:defRPr>
            </a:lvl1pPr>
            <a:extLst/>
          </a:lstStyle>
          <a:p>
            <a:fld id="{9D515F0A-23BA-4FD6-9B05-ED7D67B84540}" type="slidenum">
              <a:rPr lang="en-US" smtClean="0"/>
              <a:pPr/>
              <a:t>‹#›</a:t>
            </a:fld>
            <a:endParaRPr lang="en-US" dirty="0"/>
          </a:p>
        </p:txBody>
      </p:sp>
      <p:sp>
        <p:nvSpPr>
          <p:cNvPr id="4" name="Title Placeholder 8"/>
          <p:cNvSpPr>
            <a:spLocks noGrp="1"/>
          </p:cNvSpPr>
          <p:nvPr>
            <p:ph type="title"/>
          </p:nvPr>
        </p:nvSpPr>
        <p:spPr>
          <a:xfrm>
            <a:off x="466724" y="561729"/>
            <a:ext cx="7877175" cy="639762"/>
          </a:xfrm>
          <a:prstGeom prst="rect">
            <a:avLst/>
          </a:prstGeom>
        </p:spPr>
        <p:txBody>
          <a:bodyPr vert="horz" anchor="t">
            <a:noAutofit/>
            <a:scene3d>
              <a:camera prst="orthographicFront"/>
              <a:lightRig rig="soft" dir="t"/>
            </a:scene3d>
            <a:sp3d prstMaterial="softEdge"/>
          </a:bodyPr>
          <a:lstStyle>
            <a:lvl1pPr>
              <a:defRPr sz="3000"/>
            </a:lvl1pPr>
            <a:extLst/>
          </a:lstStyle>
          <a:p>
            <a:r>
              <a:rPr kumimoji="0" lang="en-US" dirty="0"/>
              <a:t>Click to edit Master title style</a:t>
            </a:r>
          </a:p>
        </p:txBody>
      </p:sp>
      <p:sp>
        <p:nvSpPr>
          <p:cNvPr id="6" name="Content Placeholder 2"/>
          <p:cNvSpPr>
            <a:spLocks noGrp="1"/>
          </p:cNvSpPr>
          <p:nvPr>
            <p:ph idx="1"/>
          </p:nvPr>
        </p:nvSpPr>
        <p:spPr>
          <a:xfrm>
            <a:off x="466724" y="1600200"/>
            <a:ext cx="7896225" cy="4525963"/>
          </a:xfrm>
        </p:spPr>
        <p:txBody>
          <a:bodyPr/>
          <a:lstStyle>
            <a:lvl1pPr eaLnBrk="1" latinLnBrk="0" hangingPunct="1">
              <a:defRPr>
                <a:solidFill>
                  <a:schemeClr val="tx1">
                    <a:lumMod val="85000"/>
                    <a:lumOff val="15000"/>
                  </a:schemeClr>
                </a:solidFill>
              </a:defRPr>
            </a:lvl1pPr>
            <a:lvl2pPr eaLnBrk="1" latinLnBrk="0" hangingPunct="1">
              <a:defRPr>
                <a:solidFill>
                  <a:schemeClr val="tx1">
                    <a:lumMod val="85000"/>
                    <a:lumOff val="15000"/>
                  </a:schemeClr>
                </a:solidFill>
              </a:defRPr>
            </a:lvl2pPr>
            <a:lvl3pPr eaLnBrk="1" latinLnBrk="0" hangingPunct="1">
              <a:defRPr>
                <a:solidFill>
                  <a:schemeClr val="tx1">
                    <a:lumMod val="85000"/>
                    <a:lumOff val="15000"/>
                  </a:schemeClr>
                </a:solidFill>
              </a:defRPr>
            </a:lvl3pPr>
            <a:lvl4pPr eaLnBrk="1" latinLnBrk="0" hangingPunct="1">
              <a:defRPr>
                <a:solidFill>
                  <a:schemeClr val="tx1">
                    <a:lumMod val="85000"/>
                    <a:lumOff val="15000"/>
                  </a:schemeClr>
                </a:solidFill>
              </a:defRPr>
            </a:lvl4pPr>
            <a:lvl5pPr eaLnBrk="1" latinLnBrk="0" hangingPunct="1">
              <a:defRPr>
                <a:solidFill>
                  <a:schemeClr val="tx1">
                    <a:lumMod val="85000"/>
                    <a:lumOff val="15000"/>
                  </a:schemeClr>
                </a:solidFill>
              </a:defRPr>
            </a:lvl5pPr>
            <a:extLst/>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 Third level</a:t>
            </a:r>
          </a:p>
          <a:p>
            <a:pPr lvl="3" eaLnBrk="1" latinLnBrk="0" hangingPunct="1"/>
            <a:r>
              <a:rPr kumimoji="0" lang="en-US" dirty="0"/>
              <a:t>Fourth level</a:t>
            </a:r>
          </a:p>
          <a:p>
            <a:pPr lvl="4" eaLnBrk="1" latinLnBrk="0" hangingPunct="1"/>
            <a:r>
              <a:rPr kumimoji="0"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lumMod val="75000"/>
                    <a:lumOff val="25000"/>
                  </a:schemeClr>
                </a:solidFill>
              </a:defRPr>
            </a:lvl1pPr>
            <a:extLst/>
          </a:lstStyle>
          <a:p>
            <a:fld id="{9D515F0A-23BA-4FD6-9B05-ED7D67B84540}" type="slidenum">
              <a:rPr lang="en-US" smtClean="0"/>
              <a:pPr/>
              <a:t>‹#›</a:t>
            </a:fld>
            <a:endParaRPr lang="en-US" dirty="0"/>
          </a:p>
        </p:txBody>
      </p:sp>
      <p:sp>
        <p:nvSpPr>
          <p:cNvPr id="3" name="Title Placeholder 8"/>
          <p:cNvSpPr>
            <a:spLocks noGrp="1"/>
          </p:cNvSpPr>
          <p:nvPr>
            <p:ph type="title"/>
          </p:nvPr>
        </p:nvSpPr>
        <p:spPr>
          <a:xfrm>
            <a:off x="466724" y="560048"/>
            <a:ext cx="7877175" cy="792162"/>
          </a:xfrm>
          <a:prstGeom prst="rect">
            <a:avLst/>
          </a:prstGeom>
        </p:spPr>
        <p:txBody>
          <a:bodyPr vert="horz" anchor="t">
            <a:noAutofit/>
            <a:scene3d>
              <a:camera prst="orthographicFront"/>
              <a:lightRig rig="soft" dir="t"/>
            </a:scene3d>
            <a:sp3d prstMaterial="softEdge"/>
          </a:bodyPr>
          <a:lstStyle>
            <a:lvl1pPr>
              <a:defRPr sz="3000">
                <a:solidFill>
                  <a:schemeClr val="tx1">
                    <a:lumMod val="85000"/>
                    <a:lumOff val="15000"/>
                  </a:schemeClr>
                </a:solidFill>
                <a:latin typeface="Gill Sans MT" pitchFamily="34" charset="0"/>
              </a:defRPr>
            </a:lvl1pPr>
            <a:extLst/>
          </a:lstStyle>
          <a:p>
            <a:r>
              <a:rPr kumimoji="0" lang="en-US" dirty="0"/>
              <a:t>Click to edit Master title style</a:t>
            </a:r>
          </a:p>
        </p:txBody>
      </p:sp>
      <p:sp>
        <p:nvSpPr>
          <p:cNvPr id="5" name="Content Placeholder 2"/>
          <p:cNvSpPr>
            <a:spLocks noGrp="1"/>
          </p:cNvSpPr>
          <p:nvPr>
            <p:ph idx="1"/>
          </p:nvPr>
        </p:nvSpPr>
        <p:spPr>
          <a:xfrm>
            <a:off x="466724" y="1606135"/>
            <a:ext cx="7896225" cy="4525963"/>
          </a:xfrm>
        </p:spPr>
        <p:txBody>
          <a:bodyPr/>
          <a:lstStyle>
            <a:lvl1pPr eaLnBrk="1" latinLnBrk="0" hangingPunct="1">
              <a:defRPr>
                <a:solidFill>
                  <a:schemeClr val="tx1">
                    <a:lumMod val="85000"/>
                    <a:lumOff val="15000"/>
                  </a:schemeClr>
                </a:solidFill>
              </a:defRPr>
            </a:lvl1pPr>
            <a:lvl2pPr eaLnBrk="1" latinLnBrk="0" hangingPunct="1">
              <a:defRPr>
                <a:solidFill>
                  <a:schemeClr val="tx1">
                    <a:lumMod val="85000"/>
                    <a:lumOff val="15000"/>
                  </a:schemeClr>
                </a:solidFill>
              </a:defRPr>
            </a:lvl2pPr>
            <a:lvl3pPr eaLnBrk="1" latinLnBrk="0" hangingPunct="1">
              <a:defRPr>
                <a:solidFill>
                  <a:schemeClr val="tx1">
                    <a:lumMod val="85000"/>
                    <a:lumOff val="15000"/>
                  </a:schemeClr>
                </a:solidFill>
              </a:defRPr>
            </a:lvl3pPr>
            <a:lvl4pPr eaLnBrk="1" latinLnBrk="0" hangingPunct="1">
              <a:defRPr>
                <a:solidFill>
                  <a:schemeClr val="tx1">
                    <a:lumMod val="85000"/>
                    <a:lumOff val="15000"/>
                  </a:schemeClr>
                </a:solidFill>
              </a:defRPr>
            </a:lvl4pPr>
            <a:lvl5pPr eaLnBrk="1" latinLnBrk="0" hangingPunct="1">
              <a:defRPr>
                <a:solidFill>
                  <a:schemeClr val="tx1">
                    <a:lumMod val="85000"/>
                    <a:lumOff val="15000"/>
                  </a:schemeClr>
                </a:solidFill>
              </a:defRPr>
            </a:lvl5pPr>
            <a:extLst/>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 Third level</a:t>
            </a:r>
          </a:p>
          <a:p>
            <a:pPr lvl="3" eaLnBrk="1" latinLnBrk="0" hangingPunct="1"/>
            <a:r>
              <a:rPr kumimoji="0" lang="en-US" dirty="0"/>
              <a:t>Fourth level</a:t>
            </a:r>
          </a:p>
          <a:p>
            <a:pPr lvl="4" eaLnBrk="1" latinLnBrk="0" hangingPunct="1"/>
            <a:r>
              <a:rPr kumimoji="0"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15F2B1-F110-4CFF-A1D9-59D40D071CEE}"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12311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921D5-ED91-43DA-BC0F-35479DE2CFE1}" type="datetime1">
              <a:rPr lang="en-US" smtClean="0"/>
              <a:t>07/11/2022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34388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2388C3-DD35-4BB1-9C5F-AB747834E0CA}" type="datetime1">
              <a:rPr lang="en-US" smtClean="0"/>
              <a:t>07/11/2022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74351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7F4B04-7E83-4827-B79C-0B9E27D0AB9B}" type="datetime1">
              <a:rPr lang="en-US" smtClean="0"/>
              <a:t>07/11/2022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293431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70A832-5ADF-433A-8C13-C6C4E25B2E31}" type="datetime1">
              <a:rPr lang="en-US" smtClean="0"/>
              <a:t>07/11/2022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3345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40F6B-A44A-44AC-8678-3A45027B1D05}" type="datetime1">
              <a:rPr lang="en-US" smtClean="0"/>
              <a:t>07/11/2022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31659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F5F4043-AF19-4AE3-BB07-3D24DE7E9656}" type="datetime1">
              <a:rPr lang="en-US" smtClean="0"/>
              <a:t>07/11/2022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24534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37F5BC-6D13-40C1-AA79-D8807FC6A518}" type="datetime1">
              <a:rPr lang="en-US" smtClean="0"/>
              <a:t>07/11/2022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321932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4009BC-5B3D-4FB6-AFC5-171FC5D2B092}" type="datetime1">
              <a:rPr lang="en-US" smtClean="0"/>
              <a:t>07/11/2022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515F0A-23BA-4FD6-9B05-ED7D67B84540}" type="slidenum">
              <a:rPr lang="en-US" smtClean="0"/>
              <a:pPr/>
              <a:t>‹#›</a:t>
            </a:fld>
            <a:endParaRPr lang="en-US" dirty="0"/>
          </a:p>
        </p:txBody>
      </p:sp>
    </p:spTree>
    <p:extLst>
      <p:ext uri="{BB962C8B-B14F-4D97-AF65-F5344CB8AC3E}">
        <p14:creationId xmlns:p14="http://schemas.microsoft.com/office/powerpoint/2010/main" val="118885381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3793" r:id="rId17"/>
    <p:sldLayoutId id="214748379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hyperlink" Target="mailto:nikkib@dor.wa.gov" TargetMode="External"/><Relationship Id="rId2" Type="http://schemas.openxmlformats.org/officeDocument/2006/relationships/hyperlink" Target="mailto:brentonm@dor.w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itle 9"/>
          <p:cNvSpPr>
            <a:spLocks noGrp="1"/>
          </p:cNvSpPr>
          <p:nvPr>
            <p:ph type="title"/>
          </p:nvPr>
        </p:nvSpPr>
        <p:spPr>
          <a:xfrm>
            <a:off x="1276350" y="2096436"/>
            <a:ext cx="6705600" cy="594122"/>
          </a:xfrm>
        </p:spPr>
        <p:txBody>
          <a:bodyPr>
            <a:normAutofit fontScale="90000"/>
          </a:bodyPr>
          <a:lstStyle/>
          <a:p>
            <a:r>
              <a:rPr lang="en-US" sz="3600" dirty="0"/>
              <a:t>Emerging Digital Tax Issues</a:t>
            </a:r>
          </a:p>
        </p:txBody>
      </p:sp>
      <p:sp>
        <p:nvSpPr>
          <p:cNvPr id="17" name="Content Placeholder 1"/>
          <p:cNvSpPr>
            <a:spLocks noGrp="1"/>
          </p:cNvSpPr>
          <p:nvPr>
            <p:ph idx="1"/>
          </p:nvPr>
        </p:nvSpPr>
        <p:spPr>
          <a:xfrm>
            <a:off x="1276350" y="2654783"/>
            <a:ext cx="6686550" cy="402742"/>
          </a:xfrm>
        </p:spPr>
        <p:txBody>
          <a:bodyPr>
            <a:normAutofit/>
          </a:bodyPr>
          <a:lstStyle/>
          <a:p>
            <a:pPr marL="0" lvl="0" indent="0">
              <a:buNone/>
            </a:pPr>
            <a:r>
              <a:rPr lang="en-US" dirty="0"/>
              <a:t>NFTs and digital currencies</a:t>
            </a:r>
          </a:p>
        </p:txBody>
      </p:sp>
      <p:sp>
        <p:nvSpPr>
          <p:cNvPr id="4" name="Slide Number Placeholder 3"/>
          <p:cNvSpPr>
            <a:spLocks noGrp="1"/>
          </p:cNvSpPr>
          <p:nvPr>
            <p:ph type="sldNum" sz="quarter" idx="12"/>
          </p:nvPr>
        </p:nvSpPr>
        <p:spPr/>
        <p:txBody>
          <a:bodyPr/>
          <a:lstStyle/>
          <a:p>
            <a:fld id="{9D515F0A-23BA-4FD6-9B05-ED7D67B84540}" type="slidenum">
              <a:rPr lang="en-US" smtClean="0"/>
              <a:pPr/>
              <a:t>1</a:t>
            </a:fld>
            <a:endParaRPr lang="en-US" dirty="0"/>
          </a:p>
        </p:txBody>
      </p:sp>
      <p:sp>
        <p:nvSpPr>
          <p:cNvPr id="18" name="Content Placeholder 1"/>
          <p:cNvSpPr txBox="1">
            <a:spLocks/>
          </p:cNvSpPr>
          <p:nvPr/>
        </p:nvSpPr>
        <p:spPr>
          <a:xfrm>
            <a:off x="1276350" y="3150083"/>
            <a:ext cx="6686550" cy="402742"/>
          </a:xfrm>
          <a:prstGeom prst="rect">
            <a:avLst/>
          </a:prstGeom>
        </p:spPr>
        <p:txBody>
          <a:bodyPr vert="horz">
            <a:noAutofit/>
          </a:bodyPr>
          <a:lstStyle/>
          <a:p>
            <a:pPr marL="0" marR="0" lvl="0" indent="0" algn="l" defTabSz="914400" rtl="0" eaLnBrk="1" fontAlgn="auto" latinLnBrk="0" hangingPunct="1">
              <a:lnSpc>
                <a:spcPct val="100000"/>
              </a:lnSpc>
              <a:spcBef>
                <a:spcPts val="400"/>
              </a:spcBef>
              <a:spcAft>
                <a:spcPts val="1800"/>
              </a:spcAft>
              <a:buClr>
                <a:schemeClr val="tx1">
                  <a:lumMod val="50000"/>
                  <a:lumOff val="50000"/>
                </a:schemeClr>
              </a:buClr>
              <a:buSzPct val="95000"/>
              <a:buFont typeface="Arial" pitchFamily="34" charset="0"/>
              <a:buNone/>
              <a:tabLst/>
              <a:defRPr/>
            </a:pPr>
            <a:r>
              <a:rPr kumimoji="0" lang="en-US" sz="2000" b="0" i="0" u="none" strike="noStrike" kern="1200" cap="none" spc="0" normalizeH="0" baseline="0" noProof="0" dirty="0">
                <a:ln>
                  <a:noFill/>
                </a:ln>
                <a:solidFill>
                  <a:schemeClr val="tx1">
                    <a:lumMod val="85000"/>
                    <a:lumOff val="15000"/>
                  </a:schemeClr>
                </a:solidFill>
                <a:effectLst/>
                <a:uLnTx/>
                <a:uFillTx/>
                <a:latin typeface="Gill Sans MT" pitchFamily="34" charset="0"/>
                <a:ea typeface="+mn-ea"/>
                <a:cs typeface="Arial" pitchFamily="34" charset="0"/>
              </a:rPr>
              <a:t>Brent Madison &amp; Nikki Bizzarri, June 13, 2022</a:t>
            </a:r>
          </a:p>
        </p:txBody>
      </p:sp>
      <p:pic>
        <p:nvPicPr>
          <p:cNvPr id="7" name="Picture 6" descr="DOR Horizontal Logo 431.jpg"/>
          <p:cNvPicPr>
            <a:picLocks noChangeAspect="1"/>
          </p:cNvPicPr>
          <p:nvPr/>
        </p:nvPicPr>
        <p:blipFill>
          <a:blip r:embed="rId2" cstate="print"/>
          <a:stretch>
            <a:fillRect/>
          </a:stretch>
        </p:blipFill>
        <p:spPr>
          <a:xfrm>
            <a:off x="1402080" y="3803072"/>
            <a:ext cx="1684020" cy="688918"/>
          </a:xfrm>
          <a:prstGeom prst="rect">
            <a:avLst/>
          </a:prstGeom>
        </p:spPr>
      </p:pic>
      <p:sp>
        <p:nvSpPr>
          <p:cNvPr id="3" name="TextBox 2">
            <a:extLst>
              <a:ext uri="{FF2B5EF4-FFF2-40B4-BE49-F238E27FC236}">
                <a16:creationId xmlns:a16="http://schemas.microsoft.com/office/drawing/2014/main" id="{BE665041-15CC-48D3-AB8C-D40E0B3BC6D4}"/>
              </a:ext>
            </a:extLst>
          </p:cNvPr>
          <p:cNvSpPr txBox="1"/>
          <p:nvPr/>
        </p:nvSpPr>
        <p:spPr>
          <a:xfrm>
            <a:off x="1276350" y="5160579"/>
            <a:ext cx="6595898" cy="1169551"/>
          </a:xfrm>
          <a:prstGeom prst="rect">
            <a:avLst/>
          </a:prstGeom>
          <a:noFill/>
        </p:spPr>
        <p:txBody>
          <a:bodyPr wrap="square" rtlCol="0">
            <a:spAutoFit/>
          </a:bodyPr>
          <a:lstStyle/>
          <a:p>
            <a:pPr algn="ctr"/>
            <a:r>
              <a:rPr lang="en-US" sz="1400" dirty="0"/>
              <a:t>This presentation is intended solely for discussion purposes and should not be relied upon as tax advice or to otherwise determine the taxability, exemption, or tax treatment of any specific taxpayer or transaction. To obtain Department advice that you may rely upon, you may request a binding letter ruling from the Department: https://dor.wa.gov/contact/request-tax-ruling.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AD76C4C-25BD-459F-B68F-522B41D2C407}"/>
              </a:ext>
            </a:extLst>
          </p:cNvPr>
          <p:cNvSpPr>
            <a:spLocks noGrp="1"/>
          </p:cNvSpPr>
          <p:nvPr>
            <p:ph type="title"/>
          </p:nvPr>
        </p:nvSpPr>
        <p:spPr>
          <a:xfrm>
            <a:off x="965199" y="609600"/>
            <a:ext cx="7648121" cy="1099457"/>
          </a:xfrm>
        </p:spPr>
        <p:txBody>
          <a:bodyPr>
            <a:normAutofit/>
          </a:bodyPr>
          <a:lstStyle/>
          <a:p>
            <a:r>
              <a:rPr lang="en-US"/>
              <a:t>What is an NFT?</a:t>
            </a:r>
            <a:endParaRPr lang="en-US" dirty="0"/>
          </a:p>
        </p:txBody>
      </p:sp>
      <p:sp>
        <p:nvSpPr>
          <p:cNvPr id="36" name="Isosceles Triangle 3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6BA7240B-576C-4AC1-B5A5-4CCA683A2935}"/>
              </a:ext>
            </a:extLst>
          </p:cNvPr>
          <p:cNvSpPr>
            <a:spLocks noGrp="1"/>
          </p:cNvSpPr>
          <p:nvPr>
            <p:ph type="sldNum" sz="quarter" idx="12"/>
          </p:nvPr>
        </p:nvSpPr>
        <p:spPr>
          <a:xfrm>
            <a:off x="7420899" y="6182876"/>
            <a:ext cx="512504" cy="365125"/>
          </a:xfrm>
        </p:spPr>
        <p:txBody>
          <a:bodyPr>
            <a:normAutofit/>
          </a:bodyPr>
          <a:lstStyle/>
          <a:p>
            <a:pPr>
              <a:spcAft>
                <a:spcPts val="600"/>
              </a:spcAft>
            </a:pPr>
            <a:fld id="{9D515F0A-23BA-4FD6-9B05-ED7D67B84540}" type="slidenum">
              <a:rPr lang="en-US" smtClean="0"/>
              <a:pPr>
                <a:spcAft>
                  <a:spcPts val="600"/>
                </a:spcAft>
              </a:pPr>
              <a:t>10</a:t>
            </a:fld>
            <a:endParaRPr lang="en-US" dirty="0"/>
          </a:p>
        </p:txBody>
      </p:sp>
      <p:sp>
        <p:nvSpPr>
          <p:cNvPr id="38" name="Isosceles Triangle 3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9" name="Content Placeholder 3">
            <a:extLst>
              <a:ext uri="{FF2B5EF4-FFF2-40B4-BE49-F238E27FC236}">
                <a16:creationId xmlns:a16="http://schemas.microsoft.com/office/drawing/2014/main" id="{EC76AD97-5F14-6323-3B46-C1391A240420}"/>
              </a:ext>
            </a:extLst>
          </p:cNvPr>
          <p:cNvGraphicFramePr>
            <a:graphicFrameLocks noGrp="1"/>
          </p:cNvGraphicFramePr>
          <p:nvPr>
            <p:ph idx="1"/>
            <p:extLst>
              <p:ext uri="{D42A27DB-BD31-4B8C-83A1-F6EECF244321}">
                <p14:modId xmlns:p14="http://schemas.microsoft.com/office/powerpoint/2010/main" val="315232112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58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80" name="Straight Connector 79">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DD6DFD33-5B94-4D33-8B88-18EA29AC7B19}"/>
              </a:ext>
            </a:extLst>
          </p:cNvPr>
          <p:cNvSpPr>
            <a:spLocks noGrp="1"/>
          </p:cNvSpPr>
          <p:nvPr>
            <p:ph type="title"/>
          </p:nvPr>
        </p:nvSpPr>
        <p:spPr>
          <a:xfrm>
            <a:off x="489360" y="1382486"/>
            <a:ext cx="2660686" cy="4093028"/>
          </a:xfrm>
        </p:spPr>
        <p:txBody>
          <a:bodyPr anchor="ctr">
            <a:normAutofit/>
          </a:bodyPr>
          <a:lstStyle/>
          <a:p>
            <a:r>
              <a:rPr lang="en-US" sz="3500" dirty="0">
                <a:solidFill>
                  <a:schemeClr val="accent1">
                    <a:lumMod val="75000"/>
                  </a:schemeClr>
                </a:solidFill>
              </a:rPr>
              <a:t>Where and how are the transactions taxed?</a:t>
            </a:r>
          </a:p>
        </p:txBody>
      </p:sp>
      <p:sp>
        <p:nvSpPr>
          <p:cNvPr id="90" name="Rectangle 89">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92F75AF-BC88-4464-AB9A-2C564E81C85D}"/>
              </a:ext>
            </a:extLst>
          </p:cNvPr>
          <p:cNvSpPr>
            <a:spLocks noGrp="1"/>
          </p:cNvSpPr>
          <p:nvPr>
            <p:ph type="sldNum" sz="quarter" idx="12"/>
          </p:nvPr>
        </p:nvSpPr>
        <p:spPr>
          <a:xfrm>
            <a:off x="7896817" y="6041362"/>
            <a:ext cx="512504" cy="365125"/>
          </a:xfrm>
        </p:spPr>
        <p:txBody>
          <a:bodyPr>
            <a:normAutofit/>
          </a:bodyPr>
          <a:lstStyle/>
          <a:p>
            <a:pPr>
              <a:spcAft>
                <a:spcPts val="600"/>
              </a:spcAft>
            </a:pPr>
            <a:fld id="{9D515F0A-23BA-4FD6-9B05-ED7D67B84540}" type="slidenum">
              <a:rPr lang="en-US">
                <a:solidFill>
                  <a:srgbClr val="FFFFFF"/>
                </a:solidFill>
              </a:rPr>
              <a:pPr>
                <a:spcAft>
                  <a:spcPts val="600"/>
                </a:spcAft>
              </a:pPr>
              <a:t>11</a:t>
            </a:fld>
            <a:endParaRPr lang="en-US">
              <a:solidFill>
                <a:srgbClr val="FFFFFF"/>
              </a:solidFill>
            </a:endParaRPr>
          </a:p>
        </p:txBody>
      </p:sp>
      <p:graphicFrame>
        <p:nvGraphicFramePr>
          <p:cNvPr id="73" name="Content Placeholder 7">
            <a:extLst>
              <a:ext uri="{FF2B5EF4-FFF2-40B4-BE49-F238E27FC236}">
                <a16:creationId xmlns:a16="http://schemas.microsoft.com/office/drawing/2014/main" id="{1DCD4030-0ED3-17B7-3D28-28CFB9E169A4}"/>
              </a:ext>
            </a:extLst>
          </p:cNvPr>
          <p:cNvGraphicFramePr>
            <a:graphicFrameLocks noGrp="1"/>
          </p:cNvGraphicFramePr>
          <p:nvPr>
            <p:ph idx="1"/>
            <p:extLst>
              <p:ext uri="{D42A27DB-BD31-4B8C-83A1-F6EECF244321}">
                <p14:modId xmlns:p14="http://schemas.microsoft.com/office/powerpoint/2010/main" val="3516411127"/>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5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FD014BBE-F9E6-42FE-B1D0-170F4E2355E1}"/>
              </a:ext>
            </a:extLst>
          </p:cNvPr>
          <p:cNvPicPr>
            <a:picLocks noChangeAspect="1"/>
          </p:cNvPicPr>
          <p:nvPr/>
        </p:nvPicPr>
        <p:blipFill rotWithShape="1">
          <a:blip r:embed="rId3">
            <a:extLst>
              <a:ext uri="{28A0092B-C50C-407E-A947-70E740481C1C}">
                <a14:useLocalDpi xmlns:a14="http://schemas.microsoft.com/office/drawing/2010/main" val="0"/>
              </a:ext>
            </a:extLst>
          </a:blip>
          <a:srcRect l="11284" r="30884"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A7C2AA4-9C32-4646-A60C-766E1CF67B5D}"/>
              </a:ext>
            </a:extLst>
          </p:cNvPr>
          <p:cNvSpPr>
            <a:spLocks noGrp="1"/>
          </p:cNvSpPr>
          <p:nvPr>
            <p:ph type="title"/>
          </p:nvPr>
        </p:nvSpPr>
        <p:spPr>
          <a:xfrm>
            <a:off x="507999" y="609600"/>
            <a:ext cx="2888343" cy="1320800"/>
          </a:xfrm>
        </p:spPr>
        <p:txBody>
          <a:bodyPr>
            <a:normAutofit/>
          </a:bodyPr>
          <a:lstStyle/>
          <a:p>
            <a:r>
              <a:rPr lang="en-US" sz="2000" dirty="0">
                <a:effectLst/>
              </a:rPr>
              <a:t>What does a purchaser get when they purchase an NFT?</a:t>
            </a:r>
            <a:endParaRPr lang="en-US" sz="2000" dirty="0"/>
          </a:p>
        </p:txBody>
      </p:sp>
      <p:sp>
        <p:nvSpPr>
          <p:cNvPr id="3" name="Content Placeholder 2">
            <a:extLst>
              <a:ext uri="{FF2B5EF4-FFF2-40B4-BE49-F238E27FC236}">
                <a16:creationId xmlns:a16="http://schemas.microsoft.com/office/drawing/2014/main" id="{F957008C-B7DD-45B6-9CEE-4A99729EC643}"/>
              </a:ext>
            </a:extLst>
          </p:cNvPr>
          <p:cNvSpPr>
            <a:spLocks noGrp="1"/>
          </p:cNvSpPr>
          <p:nvPr>
            <p:ph idx="1"/>
          </p:nvPr>
        </p:nvSpPr>
        <p:spPr>
          <a:xfrm>
            <a:off x="508000" y="2160589"/>
            <a:ext cx="2888342" cy="3880773"/>
          </a:xfrm>
        </p:spPr>
        <p:txBody>
          <a:bodyPr>
            <a:normAutofit/>
          </a:bodyPr>
          <a:lstStyle/>
          <a:p>
            <a:r>
              <a:rPr lang="en-US" dirty="0">
                <a:effectLst/>
                <a:ea typeface="Calibri" panose="020F0502020204030204" pitchFamily="34" charset="0"/>
              </a:rPr>
              <a:t>Digital </a:t>
            </a:r>
            <a:r>
              <a:rPr lang="en-US" dirty="0">
                <a:ea typeface="Calibri" panose="020F0502020204030204" pitchFamily="34" charset="0"/>
              </a:rPr>
              <a:t>products</a:t>
            </a:r>
          </a:p>
          <a:p>
            <a:r>
              <a:rPr lang="en-US" dirty="0"/>
              <a:t>Tangible personal property (e.g., a vintage car)</a:t>
            </a:r>
          </a:p>
          <a:p>
            <a:r>
              <a:rPr lang="en-US" dirty="0"/>
              <a:t>Real property (e.g., land)</a:t>
            </a:r>
          </a:p>
          <a:p>
            <a:r>
              <a:rPr lang="en-US" dirty="0"/>
              <a:t>Other (e.g., services, tickets to a sporting event)</a:t>
            </a:r>
          </a:p>
        </p:txBody>
      </p:sp>
      <p:cxnSp>
        <p:nvCxnSpPr>
          <p:cNvPr id="33" name="Straight Connector 3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EE0D83D0-81A8-470C-A028-595F8310EA09}"/>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a:solidFill>
                  <a:srgbClr val="FFFFFF"/>
                </a:solidFill>
              </a:rPr>
              <a:pPr>
                <a:spcAft>
                  <a:spcPts val="600"/>
                </a:spcAft>
              </a:pPr>
              <a:t>12</a:t>
            </a:fld>
            <a:endParaRPr lang="en-US" dirty="0">
              <a:solidFill>
                <a:srgbClr val="FFFFFF"/>
              </a:solidFill>
            </a:endParaRPr>
          </a:p>
        </p:txBody>
      </p:sp>
      <p:sp>
        <p:nvSpPr>
          <p:cNvPr id="4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5090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21C06-B0A7-475B-AD66-4670DB4420A0}"/>
              </a:ext>
            </a:extLst>
          </p:cNvPr>
          <p:cNvSpPr>
            <a:spLocks noGrp="1"/>
          </p:cNvSpPr>
          <p:nvPr>
            <p:ph type="title"/>
          </p:nvPr>
        </p:nvSpPr>
        <p:spPr>
          <a:xfrm>
            <a:off x="965199" y="609600"/>
            <a:ext cx="7648121" cy="1099457"/>
          </a:xfrm>
        </p:spPr>
        <p:txBody>
          <a:bodyPr>
            <a:normAutofit/>
          </a:bodyPr>
          <a:lstStyle/>
          <a:p>
            <a:pPr>
              <a:lnSpc>
                <a:spcPct val="90000"/>
              </a:lnSpc>
            </a:pPr>
            <a:r>
              <a:rPr lang="en-US"/>
              <a:t>How are NFTs taxable in Washington?</a:t>
            </a:r>
          </a:p>
        </p:txBody>
      </p:sp>
      <p:sp>
        <p:nvSpPr>
          <p:cNvPr id="83" name="Isosceles Triangle 8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0326DCA7-E26E-4540-B1C0-218509649A86}"/>
              </a:ext>
            </a:extLst>
          </p:cNvPr>
          <p:cNvSpPr>
            <a:spLocks noGrp="1"/>
          </p:cNvSpPr>
          <p:nvPr>
            <p:ph type="sldNum" sz="quarter" idx="12"/>
          </p:nvPr>
        </p:nvSpPr>
        <p:spPr>
          <a:xfrm>
            <a:off x="7420899" y="6182876"/>
            <a:ext cx="512504" cy="365125"/>
          </a:xfrm>
        </p:spPr>
        <p:txBody>
          <a:bodyPr>
            <a:normAutofit/>
          </a:bodyPr>
          <a:lstStyle/>
          <a:p>
            <a:pPr>
              <a:spcAft>
                <a:spcPts val="600"/>
              </a:spcAft>
            </a:pPr>
            <a:fld id="{9D515F0A-23BA-4FD6-9B05-ED7D67B84540}" type="slidenum">
              <a:rPr lang="en-US" smtClean="0"/>
              <a:pPr>
                <a:spcAft>
                  <a:spcPts val="600"/>
                </a:spcAft>
              </a:pPr>
              <a:t>13</a:t>
            </a:fld>
            <a:endParaRPr lang="en-US"/>
          </a:p>
        </p:txBody>
      </p:sp>
      <p:sp>
        <p:nvSpPr>
          <p:cNvPr id="85" name="Isosceles Triangle 8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2" name="Content Placeholder 2">
            <a:extLst>
              <a:ext uri="{FF2B5EF4-FFF2-40B4-BE49-F238E27FC236}">
                <a16:creationId xmlns:a16="http://schemas.microsoft.com/office/drawing/2014/main" id="{E20BD9D4-6A5E-685C-AB34-1D998B91619F}"/>
              </a:ext>
            </a:extLst>
          </p:cNvPr>
          <p:cNvGraphicFramePr>
            <a:graphicFrameLocks noGrp="1"/>
          </p:cNvGraphicFramePr>
          <p:nvPr>
            <p:ph idx="1"/>
            <p:extLst>
              <p:ext uri="{D42A27DB-BD31-4B8C-83A1-F6EECF244321}">
                <p14:modId xmlns:p14="http://schemas.microsoft.com/office/powerpoint/2010/main" val="4022952982"/>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14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25E87-1C1E-4F94-AD17-B03D49DFDF25}"/>
              </a:ext>
            </a:extLst>
          </p:cNvPr>
          <p:cNvSpPr>
            <a:spLocks noGrp="1"/>
          </p:cNvSpPr>
          <p:nvPr>
            <p:ph type="title"/>
          </p:nvPr>
        </p:nvSpPr>
        <p:spPr>
          <a:xfrm>
            <a:off x="965199" y="609600"/>
            <a:ext cx="7648121" cy="1099457"/>
          </a:xfrm>
        </p:spPr>
        <p:txBody>
          <a:bodyPr>
            <a:normAutofit/>
          </a:bodyPr>
          <a:lstStyle/>
          <a:p>
            <a:pPr>
              <a:lnSpc>
                <a:spcPct val="90000"/>
              </a:lnSpc>
            </a:pPr>
            <a:r>
              <a:rPr lang="en-US" dirty="0"/>
              <a:t>How are NFTs taxable in Washington?</a:t>
            </a:r>
            <a:endParaRPr lang="en-US"/>
          </a:p>
        </p:txBody>
      </p:sp>
      <p:sp>
        <p:nvSpPr>
          <p:cNvPr id="25" name="Isosceles Triangle 24">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B9D65B1D-B022-4BB7-BC4A-41BA92EC50BC}"/>
              </a:ext>
            </a:extLst>
          </p:cNvPr>
          <p:cNvSpPr>
            <a:spLocks noGrp="1"/>
          </p:cNvSpPr>
          <p:nvPr>
            <p:ph type="sldNum" sz="quarter" idx="12"/>
          </p:nvPr>
        </p:nvSpPr>
        <p:spPr>
          <a:xfrm>
            <a:off x="7420899" y="6182876"/>
            <a:ext cx="512504" cy="365125"/>
          </a:xfrm>
        </p:spPr>
        <p:txBody>
          <a:bodyPr>
            <a:normAutofit/>
          </a:bodyPr>
          <a:lstStyle/>
          <a:p>
            <a:pPr>
              <a:spcAft>
                <a:spcPts val="600"/>
              </a:spcAft>
            </a:pPr>
            <a:fld id="{9D515F0A-23BA-4FD6-9B05-ED7D67B84540}" type="slidenum">
              <a:rPr lang="en-US" smtClean="0"/>
              <a:pPr>
                <a:spcAft>
                  <a:spcPts val="600"/>
                </a:spcAft>
              </a:pPr>
              <a:t>14</a:t>
            </a:fld>
            <a:endParaRPr lang="en-US" dirty="0"/>
          </a:p>
        </p:txBody>
      </p:sp>
      <p:sp>
        <p:nvSpPr>
          <p:cNvPr id="27" name="Isosceles Triangle 26">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7">
            <a:extLst>
              <a:ext uri="{FF2B5EF4-FFF2-40B4-BE49-F238E27FC236}">
                <a16:creationId xmlns:a16="http://schemas.microsoft.com/office/drawing/2014/main" id="{90DD8A5D-C296-CDD3-DEDA-4824E6B10354}"/>
              </a:ext>
            </a:extLst>
          </p:cNvPr>
          <p:cNvGraphicFramePr>
            <a:graphicFrameLocks noGrp="1"/>
          </p:cNvGraphicFramePr>
          <p:nvPr>
            <p:ph idx="1"/>
            <p:extLst>
              <p:ext uri="{D42A27DB-BD31-4B8C-83A1-F6EECF244321}">
                <p14:modId xmlns:p14="http://schemas.microsoft.com/office/powerpoint/2010/main" val="12649062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878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ECA4D8-ABF2-4094-9351-78AE098A0F14}"/>
              </a:ext>
            </a:extLst>
          </p:cNvPr>
          <p:cNvSpPr>
            <a:spLocks noGrp="1"/>
          </p:cNvSpPr>
          <p:nvPr>
            <p:ph type="title"/>
          </p:nvPr>
        </p:nvSpPr>
        <p:spPr>
          <a:xfrm>
            <a:off x="508000" y="609600"/>
            <a:ext cx="6447501" cy="1320800"/>
          </a:xfrm>
        </p:spPr>
        <p:txBody>
          <a:bodyPr>
            <a:normAutofit/>
          </a:bodyPr>
          <a:lstStyle/>
          <a:p>
            <a:r>
              <a:rPr lang="en-US" dirty="0"/>
              <a:t>Where are transactions taxed?</a:t>
            </a:r>
          </a:p>
        </p:txBody>
      </p:sp>
      <p:sp>
        <p:nvSpPr>
          <p:cNvPr id="2" name="Slide Number Placeholder 1">
            <a:extLst>
              <a:ext uri="{FF2B5EF4-FFF2-40B4-BE49-F238E27FC236}">
                <a16:creationId xmlns:a16="http://schemas.microsoft.com/office/drawing/2014/main" id="{4720686F-81AA-4BE5-AC53-1A47D0FCC197}"/>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a:pPr>
                <a:spcAft>
                  <a:spcPts val="600"/>
                </a:spcAft>
              </a:pPr>
              <a:t>15</a:t>
            </a:fld>
            <a:endParaRPr lang="en-US" dirty="0"/>
          </a:p>
        </p:txBody>
      </p:sp>
      <p:graphicFrame>
        <p:nvGraphicFramePr>
          <p:cNvPr id="6" name="Content Placeholder 3">
            <a:extLst>
              <a:ext uri="{FF2B5EF4-FFF2-40B4-BE49-F238E27FC236}">
                <a16:creationId xmlns:a16="http://schemas.microsoft.com/office/drawing/2014/main" id="{EF89373D-E488-D566-F2C9-3E17A830D47C}"/>
              </a:ext>
            </a:extLst>
          </p:cNvPr>
          <p:cNvGraphicFramePr>
            <a:graphicFrameLocks noGrp="1"/>
          </p:cNvGraphicFramePr>
          <p:nvPr>
            <p:ph idx="1"/>
            <p:extLst>
              <p:ext uri="{D42A27DB-BD31-4B8C-83A1-F6EECF244321}">
                <p14:modId xmlns:p14="http://schemas.microsoft.com/office/powerpoint/2010/main" val="2853979420"/>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0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F09E-FB3C-41DE-A544-F5E9ABAB7F36}"/>
              </a:ext>
            </a:extLst>
          </p:cNvPr>
          <p:cNvSpPr>
            <a:spLocks noGrp="1"/>
          </p:cNvSpPr>
          <p:nvPr>
            <p:ph type="title"/>
          </p:nvPr>
        </p:nvSpPr>
        <p:spPr>
          <a:xfrm>
            <a:off x="508000" y="609600"/>
            <a:ext cx="6447501" cy="1320800"/>
          </a:xfrm>
        </p:spPr>
        <p:txBody>
          <a:bodyPr>
            <a:normAutofit/>
          </a:bodyPr>
          <a:lstStyle/>
          <a:p>
            <a:r>
              <a:rPr lang="en-US" dirty="0"/>
              <a:t>Sourcing Retail Sales</a:t>
            </a:r>
          </a:p>
        </p:txBody>
      </p:sp>
      <p:sp>
        <p:nvSpPr>
          <p:cNvPr id="5" name="Slide Number Placeholder 4">
            <a:extLst>
              <a:ext uri="{FF2B5EF4-FFF2-40B4-BE49-F238E27FC236}">
                <a16:creationId xmlns:a16="http://schemas.microsoft.com/office/drawing/2014/main" id="{8CF7D659-2DE8-44FC-B503-6CC280AF1F65}"/>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smtClean="0"/>
              <a:pPr>
                <a:spcAft>
                  <a:spcPts val="600"/>
                </a:spcAft>
              </a:pPr>
              <a:t>16</a:t>
            </a:fld>
            <a:endParaRPr lang="en-US" dirty="0"/>
          </a:p>
        </p:txBody>
      </p:sp>
      <p:graphicFrame>
        <p:nvGraphicFramePr>
          <p:cNvPr id="19" name="Content Placeholder 2">
            <a:extLst>
              <a:ext uri="{FF2B5EF4-FFF2-40B4-BE49-F238E27FC236}">
                <a16:creationId xmlns:a16="http://schemas.microsoft.com/office/drawing/2014/main" id="{C0B40560-4C4D-1691-3D80-8EE9FBD97655}"/>
              </a:ext>
            </a:extLst>
          </p:cNvPr>
          <p:cNvGraphicFramePr>
            <a:graphicFrameLocks noGrp="1"/>
          </p:cNvGraphicFramePr>
          <p:nvPr>
            <p:ph idx="1"/>
            <p:extLst>
              <p:ext uri="{D42A27DB-BD31-4B8C-83A1-F6EECF244321}">
                <p14:modId xmlns:p14="http://schemas.microsoft.com/office/powerpoint/2010/main" val="2564096242"/>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35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57" name="Straight Connector 5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8E128FC-40D8-40C9-9A61-49A75B1CAC03}"/>
              </a:ext>
            </a:extLst>
          </p:cNvPr>
          <p:cNvSpPr>
            <a:spLocks noGrp="1"/>
          </p:cNvSpPr>
          <p:nvPr>
            <p:ph type="title"/>
          </p:nvPr>
        </p:nvSpPr>
        <p:spPr>
          <a:xfrm>
            <a:off x="489360" y="1382486"/>
            <a:ext cx="2660686" cy="4093028"/>
          </a:xfrm>
        </p:spPr>
        <p:txBody>
          <a:bodyPr anchor="ctr">
            <a:normAutofit/>
          </a:bodyPr>
          <a:lstStyle/>
          <a:p>
            <a:r>
              <a:rPr lang="en-US" sz="2900">
                <a:solidFill>
                  <a:schemeClr val="accent1">
                    <a:lumMod val="75000"/>
                  </a:schemeClr>
                </a:solidFill>
              </a:rPr>
              <a:t>Gross Income Apportionment</a:t>
            </a:r>
            <a:endParaRPr lang="en-US" sz="2900" strike="sngStrike">
              <a:solidFill>
                <a:schemeClr val="accent1">
                  <a:lumMod val="75000"/>
                </a:schemeClr>
              </a:solidFill>
            </a:endParaRPr>
          </a:p>
        </p:txBody>
      </p:sp>
      <p:sp>
        <p:nvSpPr>
          <p:cNvPr id="67" name="Rectangle 6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37059BB-2E41-4ABA-80B5-1AE8A5C483E1}"/>
              </a:ext>
            </a:extLst>
          </p:cNvPr>
          <p:cNvSpPr>
            <a:spLocks noGrp="1"/>
          </p:cNvSpPr>
          <p:nvPr>
            <p:ph type="sldNum" sz="quarter" idx="12"/>
          </p:nvPr>
        </p:nvSpPr>
        <p:spPr>
          <a:xfrm>
            <a:off x="7896817" y="6041362"/>
            <a:ext cx="512504" cy="365125"/>
          </a:xfrm>
        </p:spPr>
        <p:txBody>
          <a:bodyPr>
            <a:normAutofit/>
          </a:bodyPr>
          <a:lstStyle/>
          <a:p>
            <a:pPr>
              <a:spcAft>
                <a:spcPts val="600"/>
              </a:spcAft>
            </a:pPr>
            <a:fld id="{9D515F0A-23BA-4FD6-9B05-ED7D67B84540}" type="slidenum">
              <a:rPr lang="en-US">
                <a:solidFill>
                  <a:srgbClr val="FFFFFF"/>
                </a:solidFill>
              </a:rPr>
              <a:pPr>
                <a:spcAft>
                  <a:spcPts val="600"/>
                </a:spcAft>
              </a:pPr>
              <a:t>17</a:t>
            </a:fld>
            <a:endParaRPr lang="en-US">
              <a:solidFill>
                <a:srgbClr val="FFFFFF"/>
              </a:solidFill>
            </a:endParaRPr>
          </a:p>
        </p:txBody>
      </p:sp>
      <p:graphicFrame>
        <p:nvGraphicFramePr>
          <p:cNvPr id="9" name="Content Placeholder 2">
            <a:extLst>
              <a:ext uri="{FF2B5EF4-FFF2-40B4-BE49-F238E27FC236}">
                <a16:creationId xmlns:a16="http://schemas.microsoft.com/office/drawing/2014/main" id="{F474C6B6-75C2-0766-A0A5-E46079A1F2CB}"/>
              </a:ext>
            </a:extLst>
          </p:cNvPr>
          <p:cNvGraphicFramePr>
            <a:graphicFrameLocks noGrp="1"/>
          </p:cNvGraphicFramePr>
          <p:nvPr>
            <p:ph idx="1"/>
            <p:extLst>
              <p:ext uri="{D42A27DB-BD31-4B8C-83A1-F6EECF244321}">
                <p14:modId xmlns:p14="http://schemas.microsoft.com/office/powerpoint/2010/main" val="4034097212"/>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8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A761-3F55-4447-B69F-5CEDDCBACEA6}"/>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67836929-D48B-404A-A2BC-889E45CA5009}"/>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Throughout, and in the next section of this presentation, the department provides a number of examples that identify facts and then state a conclusion. These examples should be used only as a general guide. The tax results of other situations must be determined separately after a review of all of the facts and circumstances.</a:t>
            </a:r>
          </a:p>
          <a:p>
            <a:r>
              <a:rPr lang="en-US" sz="1800" dirty="0"/>
              <a:t>To obtain Department advice that you may rely upon, you may request a binding letter ruling from the Department: https://dor.wa.gov/contact/request-tax-ruling.</a:t>
            </a:r>
            <a:endParaRPr lang="en-US" dirty="0"/>
          </a:p>
          <a:p>
            <a:endParaRPr lang="en-US" dirty="0"/>
          </a:p>
        </p:txBody>
      </p:sp>
      <p:sp>
        <p:nvSpPr>
          <p:cNvPr id="4" name="Slide Number Placeholder 3">
            <a:extLst>
              <a:ext uri="{FF2B5EF4-FFF2-40B4-BE49-F238E27FC236}">
                <a16:creationId xmlns:a16="http://schemas.microsoft.com/office/drawing/2014/main" id="{FFDD22FB-2B0E-4CF2-9092-F30770196024}"/>
              </a:ext>
            </a:extLst>
          </p:cNvPr>
          <p:cNvSpPr>
            <a:spLocks noGrp="1"/>
          </p:cNvSpPr>
          <p:nvPr>
            <p:ph type="sldNum" sz="quarter" idx="12"/>
          </p:nvPr>
        </p:nvSpPr>
        <p:spPr/>
        <p:txBody>
          <a:bodyPr/>
          <a:lstStyle/>
          <a:p>
            <a:fld id="{9D515F0A-23BA-4FD6-9B05-ED7D67B84540}" type="slidenum">
              <a:rPr lang="en-US" smtClean="0"/>
              <a:pPr/>
              <a:t>18</a:t>
            </a:fld>
            <a:endParaRPr lang="en-US" dirty="0"/>
          </a:p>
        </p:txBody>
      </p:sp>
    </p:spTree>
    <p:extLst>
      <p:ext uri="{BB962C8B-B14F-4D97-AF65-F5344CB8AC3E}">
        <p14:creationId xmlns:p14="http://schemas.microsoft.com/office/powerpoint/2010/main" val="8378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vector graphics&#10;&#10;Description automatically generated">
            <a:extLst>
              <a:ext uri="{FF2B5EF4-FFF2-40B4-BE49-F238E27FC236}">
                <a16:creationId xmlns:a16="http://schemas.microsoft.com/office/drawing/2014/main" id="{5232CE67-B743-4A06-997D-A87BCF7BD9E5}"/>
              </a:ext>
            </a:extLst>
          </p:cNvPr>
          <p:cNvPicPr>
            <a:picLocks noChangeAspect="1"/>
          </p:cNvPicPr>
          <p:nvPr/>
        </p:nvPicPr>
        <p:blipFill rotWithShape="1">
          <a:blip r:embed="rId3">
            <a:extLst>
              <a:ext uri="{28A0092B-C50C-407E-A947-70E740481C1C}">
                <a14:useLocalDpi xmlns:a14="http://schemas.microsoft.com/office/drawing/2010/main" val="0"/>
              </a:ext>
            </a:extLst>
          </a:blip>
          <a:srcRect l="1336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0819C9BF-D71F-45DB-81B5-32D6DBD46DEE}"/>
              </a:ext>
            </a:extLst>
          </p:cNvPr>
          <p:cNvSpPr>
            <a:spLocks noGrp="1"/>
          </p:cNvSpPr>
          <p:nvPr>
            <p:ph type="title"/>
          </p:nvPr>
        </p:nvSpPr>
        <p:spPr>
          <a:xfrm>
            <a:off x="507999" y="609600"/>
            <a:ext cx="2888343" cy="1320800"/>
          </a:xfrm>
        </p:spPr>
        <p:txBody>
          <a:bodyPr>
            <a:normAutofit/>
          </a:bodyPr>
          <a:lstStyle/>
          <a:p>
            <a:pPr>
              <a:lnSpc>
                <a:spcPct val="90000"/>
              </a:lnSpc>
            </a:pPr>
            <a:r>
              <a:rPr lang="en-US" sz="2800" dirty="0"/>
              <a:t>Example 1 - Sale of an NFT that is a digital good</a:t>
            </a:r>
          </a:p>
        </p:txBody>
      </p:sp>
      <p:sp>
        <p:nvSpPr>
          <p:cNvPr id="3" name="Content Placeholder 2">
            <a:extLst>
              <a:ext uri="{FF2B5EF4-FFF2-40B4-BE49-F238E27FC236}">
                <a16:creationId xmlns:a16="http://schemas.microsoft.com/office/drawing/2014/main" id="{AD4A57DE-BEFD-4FDD-BC68-3401196EDAF7}"/>
              </a:ext>
            </a:extLst>
          </p:cNvPr>
          <p:cNvSpPr>
            <a:spLocks noGrp="1"/>
          </p:cNvSpPr>
          <p:nvPr>
            <p:ph idx="1"/>
          </p:nvPr>
        </p:nvSpPr>
        <p:spPr>
          <a:xfrm>
            <a:off x="508000" y="2160589"/>
            <a:ext cx="2888342" cy="3880773"/>
          </a:xfrm>
        </p:spPr>
        <p:txBody>
          <a:bodyPr>
            <a:normAutofit fontScale="92500" lnSpcReduction="20000"/>
          </a:bodyPr>
          <a:lstStyle/>
          <a:p>
            <a:pPr marL="0" marR="0">
              <a:lnSpc>
                <a:spcPct val="90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Tim lives </a:t>
            </a:r>
            <a:r>
              <a:rPr lang="en-US" sz="1400" dirty="0">
                <a:latin typeface="Calibri" panose="020F0502020204030204" pitchFamily="34" charset="0"/>
                <a:ea typeface="Calibri" panose="020F0502020204030204" pitchFamily="34" charset="0"/>
                <a:cs typeface="Calibri" panose="020F0502020204030204" pitchFamily="34" charset="0"/>
              </a:rPr>
              <a:t>Friday Harbor,</a:t>
            </a:r>
            <a:r>
              <a:rPr lang="en-US" sz="1400" dirty="0">
                <a:effectLst/>
                <a:latin typeface="Calibri" panose="020F0502020204030204" pitchFamily="34" charset="0"/>
                <a:ea typeface="Calibri" panose="020F0502020204030204" pitchFamily="34" charset="0"/>
                <a:cs typeface="Calibri" panose="020F0502020204030204" pitchFamily="34" charset="0"/>
              </a:rPr>
              <a:t> Washington. He creates highly </a:t>
            </a:r>
            <a:r>
              <a:rPr lang="en-US" sz="1400" dirty="0">
                <a:latin typeface="Calibri" panose="020F0502020204030204" pitchFamily="34" charset="0"/>
                <a:ea typeface="Calibri" panose="020F0502020204030204" pitchFamily="34" charset="0"/>
                <a:cs typeface="Calibri" panose="020F0502020204030204" pitchFamily="34" charset="0"/>
              </a:rPr>
              <a:t>coveted puffin NFTs, Peculiar Puffins. Tim sells a</a:t>
            </a:r>
            <a:r>
              <a:rPr lang="en-US" sz="1400" dirty="0">
                <a:effectLst/>
                <a:latin typeface="Calibri" panose="020F0502020204030204" pitchFamily="34" charset="0"/>
                <a:ea typeface="Calibri" panose="020F0502020204030204" pitchFamily="34" charset="0"/>
                <a:cs typeface="Calibri" panose="020F0502020204030204" pitchFamily="34" charset="0"/>
              </a:rPr>
              <a:t> one-of-a-kind puffin NFT, which </a:t>
            </a:r>
            <a:r>
              <a:rPr lang="en-US" sz="1400" dirty="0">
                <a:latin typeface="Calibri" panose="020F0502020204030204" pitchFamily="34" charset="0"/>
                <a:ea typeface="Calibri" panose="020F0502020204030204" pitchFamily="34" charset="0"/>
                <a:cs typeface="Calibri" panose="020F0502020204030204" pitchFamily="34" charset="0"/>
              </a:rPr>
              <a:t>provide ownership of a</a:t>
            </a:r>
            <a:r>
              <a:rPr lang="en-US" sz="1400" dirty="0">
                <a:effectLst/>
                <a:latin typeface="Calibri" panose="020F0502020204030204" pitchFamily="34" charset="0"/>
                <a:ea typeface="Calibri" panose="020F0502020204030204" pitchFamily="34" charset="0"/>
                <a:cs typeface="Calibri" panose="020F0502020204030204" pitchFamily="34" charset="0"/>
              </a:rPr>
              <a:t> digital good. </a:t>
            </a:r>
          </a:p>
          <a:p>
            <a:pPr marL="0" marR="0">
              <a:lnSpc>
                <a:spcPct val="90000"/>
              </a:lnSpc>
              <a:spcBef>
                <a:spcPts val="0"/>
              </a:spcBef>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Bill, who resides in Tacoma, Washington, purchases the NFT. Bill first accesses the NFT from his place of residence. </a:t>
            </a:r>
          </a:p>
          <a:p>
            <a:pPr marL="0" marR="0">
              <a:lnSpc>
                <a:spcPct val="90000"/>
              </a:lnSpc>
              <a:spcBef>
                <a:spcPts val="0"/>
              </a:spcBef>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Tim knows that Bill resides in Tacoma, Washington at a specific address. </a:t>
            </a:r>
          </a:p>
          <a:p>
            <a:pPr marL="0" marR="0">
              <a:lnSpc>
                <a:spcPct val="90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The sale is subject to retail sales tax and retailing B&amp;O. </a:t>
            </a:r>
          </a:p>
          <a:p>
            <a:pPr marL="0">
              <a:lnSpc>
                <a:spcPct val="90000"/>
              </a:lnSpc>
              <a:spcBef>
                <a:spcPts val="0"/>
              </a:spcBef>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While Tim may not know where receipt occurs, the sale is sourced to Tacoma, Washington under </a:t>
            </a:r>
            <a:r>
              <a:rPr lang="en-US" sz="1400" i="0" dirty="0">
                <a:effectLst/>
                <a:latin typeface="Calibri" panose="020F0502020204030204" pitchFamily="34" charset="0"/>
                <a:cs typeface="Calibri" panose="020F0502020204030204" pitchFamily="34" charset="0"/>
              </a:rPr>
              <a:t>RCW 82.32.730(1)(c</a:t>
            </a:r>
            <a:r>
              <a:rPr lang="en-US" sz="1400" dirty="0">
                <a:latin typeface="Calibri" panose="020F0502020204030204" pitchFamily="34" charset="0"/>
                <a:cs typeface="Calibri" panose="020F0502020204030204" pitchFamily="34" charset="0"/>
              </a:rPr>
              <a:t>)</a:t>
            </a:r>
            <a:r>
              <a:rPr lang="en-US" sz="1400" i="0" dirty="0">
                <a:effectLst/>
                <a:latin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90000"/>
              </a:lnSpc>
              <a:spcBef>
                <a:spcPts val="0"/>
              </a:spcBef>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On the sale, Tim must pay B&amp;O tax and collect retail sales tax at the combined state and local rate for Tacoma.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CF5019DA-4AE2-41C1-9138-450776D69ABA}"/>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a:solidFill>
                  <a:srgbClr val="FFFFFF"/>
                </a:solidFill>
              </a:rPr>
              <a:pPr>
                <a:spcAft>
                  <a:spcPts val="600"/>
                </a:spcAft>
              </a:pPr>
              <a:t>19</a:t>
            </a:fld>
            <a:endParaRPr lang="en-US" dirty="0">
              <a:solidFill>
                <a:srgbClr val="FFFFFF"/>
              </a:solidFill>
            </a:endParaRPr>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62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482600" y="816638"/>
            <a:ext cx="2525519" cy="5224724"/>
          </a:xfrm>
        </p:spPr>
        <p:txBody>
          <a:bodyPr anchor="ctr">
            <a:normAutofit/>
          </a:bodyPr>
          <a:lstStyle/>
          <a:p>
            <a:r>
              <a:rPr lang="en-US" sz="3300" dirty="0"/>
              <a:t>Overview</a:t>
            </a:r>
          </a:p>
        </p:txBody>
      </p:sp>
      <p:sp>
        <p:nvSpPr>
          <p:cNvPr id="2" name="Slide Number Placeholder 1"/>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smtClean="0"/>
              <a:pPr>
                <a:spcAft>
                  <a:spcPts val="600"/>
                </a:spcAft>
              </a:pPr>
              <a:t>2</a:t>
            </a:fld>
            <a:endParaRPr lang="en-US" dirty="0"/>
          </a:p>
        </p:txBody>
      </p:sp>
      <p:sp>
        <p:nvSpPr>
          <p:cNvPr id="17" name="Content Placeholder 3"/>
          <p:cNvSpPr>
            <a:spLocks noGrp="1"/>
          </p:cNvSpPr>
          <p:nvPr>
            <p:ph idx="1"/>
          </p:nvPr>
        </p:nvSpPr>
        <p:spPr>
          <a:xfrm>
            <a:off x="3490721" y="816638"/>
            <a:ext cx="3464779" cy="5224724"/>
          </a:xfrm>
        </p:spPr>
        <p:txBody>
          <a:bodyPr anchor="ctr">
            <a:normAutofit/>
          </a:bodyPr>
          <a:lstStyle/>
          <a:p>
            <a:r>
              <a:rPr lang="en-US" dirty="0"/>
              <a:t>What is a blockchain?</a:t>
            </a:r>
          </a:p>
          <a:p>
            <a:r>
              <a:rPr lang="en-US" dirty="0"/>
              <a:t>Overview of blockchain platforms </a:t>
            </a:r>
          </a:p>
          <a:p>
            <a:r>
              <a:rPr lang="en-US" dirty="0"/>
              <a:t>World of blockchain platform uses (tokens, currencies, applications)</a:t>
            </a:r>
          </a:p>
          <a:p>
            <a:r>
              <a:rPr lang="en-US" dirty="0"/>
              <a:t>Non-fungible tokens (NFTs)</a:t>
            </a:r>
          </a:p>
          <a:p>
            <a:r>
              <a:rPr lang="en-US" dirty="0"/>
              <a:t>Current tax issues</a:t>
            </a:r>
          </a:p>
          <a:p>
            <a:r>
              <a:rPr lang="en-US" dirty="0"/>
              <a:t>Guidance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8488-4C93-4011-8B28-F2F8B6C33392}"/>
              </a:ext>
            </a:extLst>
          </p:cNvPr>
          <p:cNvSpPr>
            <a:spLocks noGrp="1"/>
          </p:cNvSpPr>
          <p:nvPr>
            <p:ph type="title"/>
          </p:nvPr>
        </p:nvSpPr>
        <p:spPr>
          <a:xfrm>
            <a:off x="508000" y="609600"/>
            <a:ext cx="2203851" cy="5431762"/>
          </a:xfrm>
        </p:spPr>
        <p:txBody>
          <a:bodyPr anchor="ctr">
            <a:normAutofit/>
          </a:bodyPr>
          <a:lstStyle/>
          <a:p>
            <a:r>
              <a:rPr lang="en-US" sz="2800" dirty="0"/>
              <a:t>Example 2 - Sale of an NFT via marketplace facilitator</a:t>
            </a:r>
          </a:p>
        </p:txBody>
      </p:sp>
      <p:sp>
        <p:nvSpPr>
          <p:cNvPr id="3" name="Content Placeholder 2">
            <a:extLst>
              <a:ext uri="{FF2B5EF4-FFF2-40B4-BE49-F238E27FC236}">
                <a16:creationId xmlns:a16="http://schemas.microsoft.com/office/drawing/2014/main" id="{7444DB52-E0B3-4A46-8EA2-6FA18BA19CCD}"/>
              </a:ext>
            </a:extLst>
          </p:cNvPr>
          <p:cNvSpPr>
            <a:spLocks noGrp="1"/>
          </p:cNvSpPr>
          <p:nvPr>
            <p:ph idx="1"/>
          </p:nvPr>
        </p:nvSpPr>
        <p:spPr>
          <a:xfrm>
            <a:off x="2885166" y="1233888"/>
            <a:ext cx="4068084" cy="2584047"/>
          </a:xfrm>
        </p:spPr>
        <p:txBody>
          <a:bodyPr>
            <a:normAutofit fontScale="70000" lnSpcReduction="20000"/>
          </a:bodyPr>
          <a:lstStyle/>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Assume the facts from Example 1, except the NFTs are sold on the Bubbles marketplace.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Bubbles, a marketplace facilitator, takes a 1% commission on all NFT sales made on its blockchain marketplace, including the sale of Tim’s Puffin NFTs.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Bubbles is subject to </a:t>
            </a:r>
            <a:r>
              <a:rPr lang="en-US" dirty="0">
                <a:latin typeface="Calibri" panose="020F0502020204030204" pitchFamily="34" charset="0"/>
                <a:ea typeface="Calibri" panose="020F0502020204030204" pitchFamily="34" charset="0"/>
                <a:cs typeface="Calibri" panose="020F0502020204030204" pitchFamily="34" charset="0"/>
              </a:rPr>
              <a:t>service &amp; </a:t>
            </a:r>
            <a:r>
              <a:rPr lang="en-US" dirty="0">
                <a:effectLst/>
                <a:latin typeface="Calibri" panose="020F0502020204030204" pitchFamily="34" charset="0"/>
                <a:ea typeface="Calibri" panose="020F0502020204030204" pitchFamily="34" charset="0"/>
                <a:cs typeface="Calibri" panose="020F0502020204030204" pitchFamily="34" charset="0"/>
              </a:rPr>
              <a:t>other activities B&amp;O tax on </a:t>
            </a:r>
            <a:r>
              <a:rPr lang="en-US" dirty="0">
                <a:latin typeface="Calibri" panose="020F0502020204030204" pitchFamily="34" charset="0"/>
                <a:ea typeface="Calibri" panose="020F0502020204030204" pitchFamily="34" charset="0"/>
                <a:cs typeface="Calibri" panose="020F0502020204030204" pitchFamily="34" charset="0"/>
              </a:rPr>
              <a:t>sales commissions attributable to Washington, including commissions from the sale of Tim’s NFTs</a:t>
            </a:r>
            <a:r>
              <a:rPr lang="en-US"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Bubbles is also required to collect RST on sales made through its marketplace that are sourced to Washington. (RCW 82.08.052(2)). Bubbles is not subject to retailing B&amp;O tax on the sales facilitated for Tim.</a:t>
            </a:r>
          </a:p>
          <a:p>
            <a:pPr marL="0" marR="0">
              <a:lnSpc>
                <a:spcPct val="90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Tim is subject to retailing B&amp;O.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C044520-05B4-4270-AE6D-F839DA215680}"/>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smtClean="0"/>
              <a:pPr>
                <a:spcAft>
                  <a:spcPts val="600"/>
                </a:spcAft>
              </a:pPr>
              <a:t>20</a:t>
            </a:fld>
            <a:endParaRPr lang="en-US" dirty="0"/>
          </a:p>
        </p:txBody>
      </p:sp>
      <p:pic>
        <p:nvPicPr>
          <p:cNvPr id="7" name="Picture 6" descr="A picture containing toy, doll&#10;&#10;Description automatically generated">
            <a:extLst>
              <a:ext uri="{FF2B5EF4-FFF2-40B4-BE49-F238E27FC236}">
                <a16:creationId xmlns:a16="http://schemas.microsoft.com/office/drawing/2014/main" id="{0196ED9B-2806-4674-9ECB-072E039D1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851" y="4048918"/>
            <a:ext cx="3733399" cy="1238068"/>
          </a:xfrm>
          <a:prstGeom prst="rect">
            <a:avLst/>
          </a:prstGeom>
        </p:spPr>
      </p:pic>
    </p:spTree>
    <p:extLst>
      <p:ext uri="{BB962C8B-B14F-4D97-AF65-F5344CB8AC3E}">
        <p14:creationId xmlns:p14="http://schemas.microsoft.com/office/powerpoint/2010/main" val="187159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C4BC-17E0-4F6C-9F3A-10CB548B099C}"/>
              </a:ext>
            </a:extLst>
          </p:cNvPr>
          <p:cNvSpPr>
            <a:spLocks noGrp="1"/>
          </p:cNvSpPr>
          <p:nvPr>
            <p:ph type="title"/>
          </p:nvPr>
        </p:nvSpPr>
        <p:spPr>
          <a:xfrm>
            <a:off x="4152550" y="609600"/>
            <a:ext cx="2802951" cy="1320800"/>
          </a:xfrm>
        </p:spPr>
        <p:txBody>
          <a:bodyPr>
            <a:normAutofit fontScale="90000"/>
          </a:bodyPr>
          <a:lstStyle/>
          <a:p>
            <a:pPr>
              <a:lnSpc>
                <a:spcPct val="90000"/>
              </a:lnSpc>
            </a:pPr>
            <a:r>
              <a:rPr lang="en-US" sz="2800" dirty="0"/>
              <a:t>Example 3 - Sale of an NFT where a royalty is retained</a:t>
            </a:r>
          </a:p>
        </p:txBody>
      </p:sp>
      <p:sp>
        <p:nvSpPr>
          <p:cNvPr id="3" name="Content Placeholder 2">
            <a:extLst>
              <a:ext uri="{FF2B5EF4-FFF2-40B4-BE49-F238E27FC236}">
                <a16:creationId xmlns:a16="http://schemas.microsoft.com/office/drawing/2014/main" id="{1BEFF957-24BA-45C4-92D7-DA171FD0F11F}"/>
              </a:ext>
            </a:extLst>
          </p:cNvPr>
          <p:cNvSpPr>
            <a:spLocks noGrp="1"/>
          </p:cNvSpPr>
          <p:nvPr>
            <p:ph idx="1"/>
          </p:nvPr>
        </p:nvSpPr>
        <p:spPr>
          <a:xfrm>
            <a:off x="3907172" y="2160589"/>
            <a:ext cx="3048329" cy="3880773"/>
          </a:xfrm>
        </p:spPr>
        <p:txBody>
          <a:bodyPr>
            <a:normAutofit fontScale="85000" lnSpcReduction="20000"/>
          </a:bodyPr>
          <a:lstStyle/>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Assume the facts </a:t>
            </a:r>
            <a:r>
              <a:rPr lang="en-US" dirty="0">
                <a:latin typeface="Calibri" panose="020F0502020204030204" pitchFamily="34" charset="0"/>
                <a:ea typeface="Calibri" panose="020F0502020204030204" pitchFamily="34" charset="0"/>
                <a:cs typeface="Calibri" panose="020F0502020204030204" pitchFamily="34" charset="0"/>
              </a:rPr>
              <a:t>from</a:t>
            </a:r>
            <a:r>
              <a:rPr lang="en-US" dirty="0">
                <a:effectLst/>
                <a:latin typeface="Calibri" panose="020F0502020204030204" pitchFamily="34" charset="0"/>
                <a:ea typeface="Calibri" panose="020F0502020204030204" pitchFamily="34" charset="0"/>
                <a:cs typeface="Calibri" panose="020F0502020204030204" pitchFamily="34" charset="0"/>
              </a:rPr>
              <a:t> Example 1.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Tim purchased the ownership rights for the Puffin NFT from the creator, Jeannette. </a:t>
            </a:r>
          </a:p>
          <a:p>
            <a:pPr marL="0" marR="0">
              <a:lnSpc>
                <a:spcPct val="90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Tim agrees to pay Jeannette a 1% royalty </a:t>
            </a:r>
            <a:r>
              <a:rPr lang="en-US" dirty="0">
                <a:effectLst/>
                <a:latin typeface="Calibri" panose="020F0502020204030204" pitchFamily="34" charset="0"/>
                <a:ea typeface="Calibri" panose="020F0502020204030204" pitchFamily="34" charset="0"/>
                <a:cs typeface="Calibri" panose="020F0502020204030204" pitchFamily="34" charset="0"/>
              </a:rPr>
              <a:t>on all subsequent sales of NFTs created by Jeannette. </a:t>
            </a:r>
          </a:p>
          <a:p>
            <a:pPr marL="0" marR="0">
              <a:lnSpc>
                <a:spcPct val="90000"/>
              </a:lnSpc>
              <a:spcBef>
                <a:spcPts val="0"/>
              </a:spcBef>
              <a:spcAft>
                <a:spcPts val="800"/>
              </a:spcAft>
            </a:pPr>
            <a:r>
              <a:rPr lang="en-US" dirty="0">
                <a:latin typeface="Calibri" panose="020F0502020204030204" pitchFamily="34" charset="0"/>
                <a:ea typeface="Calibri" panose="020F0502020204030204" pitchFamily="34" charset="0"/>
                <a:cs typeface="Calibri" panose="020F0502020204030204" pitchFamily="34" charset="0"/>
              </a:rPr>
              <a:t>Jeannette resides in Bellingham, Washington, where she designs and produces digital artworks that become NFTs.</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royalty income is sourced to the location where Bill used the NFT in Washington.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Jeannette is subject to royalties B&amp;O tax on Tim’s sale to Bill through the Bubbles marketplace.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id="{9A37B7CD-EBFA-413B-A476-900633F9154D}"/>
              </a:ext>
            </a:extLst>
          </p:cNvPr>
          <p:cNvPicPr>
            <a:picLocks noChangeAspect="1"/>
          </p:cNvPicPr>
          <p:nvPr/>
        </p:nvPicPr>
        <p:blipFill rotWithShape="1">
          <a:blip r:embed="rId3">
            <a:extLst>
              <a:ext uri="{28A0092B-C50C-407E-A947-70E740481C1C}">
                <a14:useLocalDpi xmlns:a14="http://schemas.microsoft.com/office/drawing/2010/main" val="0"/>
              </a:ext>
            </a:extLst>
          </a:blip>
          <a:srcRect l="22748" r="27544"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4"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36EEA2E0-97C1-4DB7-8583-722D5FEE20F5}"/>
              </a:ext>
            </a:extLst>
          </p:cNvPr>
          <p:cNvSpPr>
            <a:spLocks noGrp="1"/>
          </p:cNvSpPr>
          <p:nvPr>
            <p:ph type="sldNum" sz="quarter" idx="12"/>
          </p:nvPr>
        </p:nvSpPr>
        <p:spPr>
          <a:xfrm>
            <a:off x="6631497" y="6041362"/>
            <a:ext cx="324004" cy="365125"/>
          </a:xfrm>
        </p:spPr>
        <p:txBody>
          <a:bodyPr>
            <a:normAutofit/>
          </a:bodyPr>
          <a:lstStyle/>
          <a:p>
            <a:pPr>
              <a:spcAft>
                <a:spcPts val="600"/>
              </a:spcAft>
            </a:pPr>
            <a:fld id="{9D515F0A-23BA-4FD6-9B05-ED7D67B84540}" type="slidenum">
              <a:rPr lang="en-US" smtClean="0"/>
              <a:pPr>
                <a:spcAft>
                  <a:spcPts val="600"/>
                </a:spcAft>
              </a:pPr>
              <a:t>21</a:t>
            </a:fld>
            <a:endParaRPr lang="en-US" dirty="0"/>
          </a:p>
        </p:txBody>
      </p:sp>
    </p:spTree>
    <p:extLst>
      <p:ext uri="{BB962C8B-B14F-4D97-AF65-F5344CB8AC3E}">
        <p14:creationId xmlns:p14="http://schemas.microsoft.com/office/powerpoint/2010/main" val="3960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65E2497-C7F5-4184-AE6A-C67CF6C342F2}"/>
              </a:ext>
            </a:extLst>
          </p:cNvPr>
          <p:cNvSpPr>
            <a:spLocks noGrp="1"/>
          </p:cNvSpPr>
          <p:nvPr>
            <p:ph type="title"/>
          </p:nvPr>
        </p:nvSpPr>
        <p:spPr>
          <a:xfrm>
            <a:off x="482600" y="816638"/>
            <a:ext cx="2525519" cy="5224724"/>
          </a:xfrm>
        </p:spPr>
        <p:txBody>
          <a:bodyPr anchor="ctr">
            <a:normAutofit/>
          </a:bodyPr>
          <a:lstStyle/>
          <a:p>
            <a:r>
              <a:rPr lang="en-US" sz="2800" dirty="0"/>
              <a:t>Administrative Issues </a:t>
            </a:r>
          </a:p>
        </p:txBody>
      </p:sp>
      <p:sp>
        <p:nvSpPr>
          <p:cNvPr id="2" name="Slide Number Placeholder 1">
            <a:extLst>
              <a:ext uri="{FF2B5EF4-FFF2-40B4-BE49-F238E27FC236}">
                <a16:creationId xmlns:a16="http://schemas.microsoft.com/office/drawing/2014/main" id="{D517D954-993D-46A4-B24F-4D7E5B197852}"/>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smtClean="0"/>
              <a:pPr>
                <a:spcAft>
                  <a:spcPts val="600"/>
                </a:spcAft>
              </a:pPr>
              <a:t>22</a:t>
            </a:fld>
            <a:endParaRPr lang="en-US" dirty="0"/>
          </a:p>
        </p:txBody>
      </p:sp>
      <p:sp>
        <p:nvSpPr>
          <p:cNvPr id="4" name="Content Placeholder 3">
            <a:extLst>
              <a:ext uri="{FF2B5EF4-FFF2-40B4-BE49-F238E27FC236}">
                <a16:creationId xmlns:a16="http://schemas.microsoft.com/office/drawing/2014/main" id="{B5DCF967-47A5-4A31-AB81-F293019CE614}"/>
              </a:ext>
            </a:extLst>
          </p:cNvPr>
          <p:cNvSpPr>
            <a:spLocks noGrp="1"/>
          </p:cNvSpPr>
          <p:nvPr>
            <p:ph idx="1"/>
          </p:nvPr>
        </p:nvSpPr>
        <p:spPr>
          <a:xfrm>
            <a:off x="3490721" y="816638"/>
            <a:ext cx="3464779" cy="5224724"/>
          </a:xfrm>
        </p:spPr>
        <p:txBody>
          <a:bodyPr anchor="ctr">
            <a:normAutofit/>
          </a:bodyPr>
          <a:lstStyle/>
          <a:p>
            <a:r>
              <a:rPr lang="en-US" dirty="0"/>
              <a:t>Pseudonymous transactions </a:t>
            </a:r>
          </a:p>
          <a:p>
            <a:r>
              <a:rPr lang="en-US" b="0" i="0" dirty="0">
                <a:effectLst/>
              </a:rPr>
              <a:t>Federal disclosure requirements</a:t>
            </a:r>
          </a:p>
          <a:p>
            <a:r>
              <a:rPr lang="en-US" dirty="0"/>
              <a:t>Marketplace obligations</a:t>
            </a:r>
          </a:p>
          <a:p>
            <a:r>
              <a:rPr lang="en-US" dirty="0"/>
              <a:t>Enforcement </a:t>
            </a:r>
          </a:p>
          <a:p>
            <a:endParaRPr lang="en-US" dirty="0"/>
          </a:p>
        </p:txBody>
      </p:sp>
    </p:spTree>
    <p:extLst>
      <p:ext uri="{BB962C8B-B14F-4D97-AF65-F5344CB8AC3E}">
        <p14:creationId xmlns:p14="http://schemas.microsoft.com/office/powerpoint/2010/main" val="400521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4"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EDBDE60-5324-47DB-8A98-0AAFA4FABCB9}"/>
              </a:ext>
            </a:extLst>
          </p:cNvPr>
          <p:cNvSpPr>
            <a:spLocks noGrp="1"/>
          </p:cNvSpPr>
          <p:nvPr>
            <p:ph type="title"/>
          </p:nvPr>
        </p:nvSpPr>
        <p:spPr>
          <a:xfrm>
            <a:off x="505315" y="643467"/>
            <a:ext cx="3152284" cy="1375608"/>
          </a:xfrm>
        </p:spPr>
        <p:txBody>
          <a:bodyPr anchor="ctr">
            <a:normAutofit/>
          </a:bodyPr>
          <a:lstStyle/>
          <a:p>
            <a:pPr>
              <a:lnSpc>
                <a:spcPct val="90000"/>
              </a:lnSpc>
            </a:pPr>
            <a:r>
              <a:rPr lang="en-US" sz="3100" dirty="0">
                <a:solidFill>
                  <a:schemeClr val="bg1"/>
                </a:solidFill>
              </a:rPr>
              <a:t>Published Guidance</a:t>
            </a:r>
          </a:p>
        </p:txBody>
      </p:sp>
      <p:sp>
        <p:nvSpPr>
          <p:cNvPr id="125" name="Content Placeholder 2">
            <a:extLst>
              <a:ext uri="{FF2B5EF4-FFF2-40B4-BE49-F238E27FC236}">
                <a16:creationId xmlns:a16="http://schemas.microsoft.com/office/drawing/2014/main" id="{9BB4213C-134F-41E4-8D08-F042BEF84A8A}"/>
              </a:ext>
            </a:extLst>
          </p:cNvPr>
          <p:cNvSpPr>
            <a:spLocks noGrp="1"/>
          </p:cNvSpPr>
          <p:nvPr>
            <p:ph idx="1"/>
          </p:nvPr>
        </p:nvSpPr>
        <p:spPr>
          <a:xfrm>
            <a:off x="505315" y="2160590"/>
            <a:ext cx="2980457" cy="3440110"/>
          </a:xfrm>
        </p:spPr>
        <p:txBody>
          <a:bodyPr>
            <a:normAutofit fontScale="62500" lnSpcReduction="20000"/>
          </a:bodyPr>
          <a:lstStyle/>
          <a:p>
            <a:endParaRPr lang="en-US" dirty="0">
              <a:solidFill>
                <a:schemeClr val="bg1"/>
              </a:solidFill>
            </a:endParaRPr>
          </a:p>
          <a:p>
            <a:r>
              <a:rPr lang="en-US" dirty="0">
                <a:solidFill>
                  <a:schemeClr val="bg1"/>
                </a:solidFill>
              </a:rPr>
              <a:t>Interim guidance statement on Bitcoin </a:t>
            </a:r>
          </a:p>
          <a:p>
            <a:pPr lvl="1"/>
            <a:r>
              <a:rPr lang="en-US" dirty="0">
                <a:solidFill>
                  <a:schemeClr val="bg1"/>
                </a:solidFill>
              </a:rPr>
              <a:t>Published August 20, 2019</a:t>
            </a:r>
          </a:p>
          <a:p>
            <a:r>
              <a:rPr lang="en-US" dirty="0">
                <a:solidFill>
                  <a:schemeClr val="bg1"/>
                </a:solidFill>
              </a:rPr>
              <a:t>Interim guidance statement on NFTs  to get basic information out quickly.</a:t>
            </a:r>
          </a:p>
          <a:p>
            <a:pPr lvl="1"/>
            <a:r>
              <a:rPr lang="en-US" dirty="0">
                <a:solidFill>
                  <a:schemeClr val="bg1"/>
                </a:solidFill>
              </a:rPr>
              <a:t>Actively in development</a:t>
            </a:r>
          </a:p>
          <a:p>
            <a:r>
              <a:rPr lang="en-US" dirty="0">
                <a:solidFill>
                  <a:schemeClr val="bg1"/>
                </a:solidFill>
              </a:rPr>
              <a:t>Department plans to adopt formal guidance in the form of an ETA </a:t>
            </a:r>
          </a:p>
          <a:p>
            <a:pPr lvl="1"/>
            <a:r>
              <a:rPr lang="en-US" dirty="0">
                <a:solidFill>
                  <a:schemeClr val="bg1"/>
                </a:solidFill>
              </a:rPr>
              <a:t>Anticipated to incorporate the IGS.</a:t>
            </a:r>
          </a:p>
          <a:p>
            <a:pPr lvl="1"/>
            <a:r>
              <a:rPr lang="en-US" dirty="0">
                <a:solidFill>
                  <a:schemeClr val="bg1"/>
                </a:solidFill>
              </a:rPr>
              <a:t>Anticipated to be more expansive than the IGS.</a:t>
            </a:r>
          </a:p>
          <a:p>
            <a:pPr lvl="1"/>
            <a:r>
              <a:rPr lang="en-US" dirty="0">
                <a:solidFill>
                  <a:schemeClr val="bg1"/>
                </a:solidFill>
              </a:rPr>
              <a:t>Will involve a stakeholder process.</a:t>
            </a:r>
          </a:p>
          <a:p>
            <a:r>
              <a:rPr lang="en-US" dirty="0">
                <a:solidFill>
                  <a:schemeClr val="bg1"/>
                </a:solidFill>
              </a:rPr>
              <a:t>Other Crypto Topics (e.g., other types of coins/tokens, DApps, bundled transactions, marketplace facilitators)</a:t>
            </a:r>
          </a:p>
          <a:p>
            <a:pPr lvl="1"/>
            <a:r>
              <a:rPr lang="en-US" dirty="0">
                <a:solidFill>
                  <a:schemeClr val="bg1"/>
                </a:solidFill>
              </a:rPr>
              <a:t>No definitive form or timeline.</a:t>
            </a:r>
          </a:p>
        </p:txBody>
      </p:sp>
      <p:pic>
        <p:nvPicPr>
          <p:cNvPr id="126" name="Graphic 8" descr="Bitcoin">
            <a:extLst>
              <a:ext uri="{FF2B5EF4-FFF2-40B4-BE49-F238E27FC236}">
                <a16:creationId xmlns:a16="http://schemas.microsoft.com/office/drawing/2014/main" id="{D5FFD275-9A9B-CAB2-B286-D994C0879F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493930"/>
            <a:ext cx="3857625" cy="3857625"/>
          </a:xfrm>
          <a:prstGeom prst="rect">
            <a:avLst/>
          </a:prstGeom>
        </p:spPr>
      </p:pic>
      <p:sp>
        <p:nvSpPr>
          <p:cNvPr id="5" name="Slide Number Placeholder 4">
            <a:extLst>
              <a:ext uri="{FF2B5EF4-FFF2-40B4-BE49-F238E27FC236}">
                <a16:creationId xmlns:a16="http://schemas.microsoft.com/office/drawing/2014/main" id="{250A3C6B-95EF-4310-8CAD-0B7CA5F62522}"/>
              </a:ext>
            </a:extLst>
          </p:cNvPr>
          <p:cNvSpPr>
            <a:spLocks noGrp="1"/>
          </p:cNvSpPr>
          <p:nvPr>
            <p:ph type="sldNum" sz="quarter" idx="12"/>
          </p:nvPr>
        </p:nvSpPr>
        <p:spPr>
          <a:xfrm>
            <a:off x="7917120" y="6182876"/>
            <a:ext cx="512505" cy="365125"/>
          </a:xfrm>
        </p:spPr>
        <p:txBody>
          <a:bodyPr>
            <a:normAutofit/>
          </a:bodyPr>
          <a:lstStyle/>
          <a:p>
            <a:pPr>
              <a:spcAft>
                <a:spcPts val="600"/>
              </a:spcAft>
            </a:pPr>
            <a:fld id="{9D515F0A-23BA-4FD6-9B05-ED7D67B84540}" type="slidenum">
              <a:rPr lang="en-US">
                <a:solidFill>
                  <a:schemeClr val="tx1">
                    <a:lumMod val="65000"/>
                    <a:lumOff val="35000"/>
                  </a:schemeClr>
                </a:solidFill>
              </a:rPr>
              <a:pPr>
                <a:spcAft>
                  <a:spcPts val="600"/>
                </a:spcAft>
              </a:pPr>
              <a:t>23</a:t>
            </a:fld>
            <a:endParaRPr lang="en-US" dirty="0">
              <a:solidFill>
                <a:schemeClr val="tx1">
                  <a:lumMod val="65000"/>
                  <a:lumOff val="35000"/>
                </a:schemeClr>
              </a:solidFill>
            </a:endParaRPr>
          </a:p>
        </p:txBody>
      </p:sp>
      <p:sp>
        <p:nvSpPr>
          <p:cNvPr id="127"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8078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4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1" name="Rectangle 4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Shape 61">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25C4BA26-3C19-4063-81B8-198B209E86FB}"/>
              </a:ext>
            </a:extLst>
          </p:cNvPr>
          <p:cNvSpPr>
            <a:spLocks noGrp="1"/>
          </p:cNvSpPr>
          <p:nvPr>
            <p:ph type="title"/>
          </p:nvPr>
        </p:nvSpPr>
        <p:spPr>
          <a:xfrm>
            <a:off x="508000" y="609599"/>
            <a:ext cx="2882531" cy="5545667"/>
          </a:xfrm>
        </p:spPr>
        <p:txBody>
          <a:bodyPr anchor="ctr">
            <a:normAutofit/>
          </a:bodyPr>
          <a:lstStyle/>
          <a:p>
            <a:r>
              <a:rPr lang="en-US" dirty="0">
                <a:solidFill>
                  <a:schemeClr val="tx1">
                    <a:lumMod val="85000"/>
                    <a:lumOff val="15000"/>
                  </a:schemeClr>
                </a:solidFill>
              </a:rPr>
              <a:t>Questions? Comments?</a:t>
            </a:r>
          </a:p>
        </p:txBody>
      </p:sp>
      <p:sp>
        <p:nvSpPr>
          <p:cNvPr id="2" name="Slide Number Placeholder 1">
            <a:extLst>
              <a:ext uri="{FF2B5EF4-FFF2-40B4-BE49-F238E27FC236}">
                <a16:creationId xmlns:a16="http://schemas.microsoft.com/office/drawing/2014/main" id="{FB24BCFD-ADE6-4C07-BBFA-8BF788FDF6A9}"/>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smtClean="0">
                <a:solidFill>
                  <a:srgbClr val="FFFFFF"/>
                </a:solidFill>
              </a:rPr>
              <a:pPr>
                <a:spcAft>
                  <a:spcPts val="600"/>
                </a:spcAft>
              </a:pPr>
              <a:t>24</a:t>
            </a:fld>
            <a:endParaRPr lang="en-US" dirty="0">
              <a:solidFill>
                <a:srgbClr val="FFFFFF"/>
              </a:solidFill>
            </a:endParaRPr>
          </a:p>
        </p:txBody>
      </p:sp>
      <p:sp>
        <p:nvSpPr>
          <p:cNvPr id="4" name="Content Placeholder 3">
            <a:extLst>
              <a:ext uri="{FF2B5EF4-FFF2-40B4-BE49-F238E27FC236}">
                <a16:creationId xmlns:a16="http://schemas.microsoft.com/office/drawing/2014/main" id="{7D98E49E-8227-49CF-A7BD-F9E01B1272E9}"/>
              </a:ext>
            </a:extLst>
          </p:cNvPr>
          <p:cNvSpPr>
            <a:spLocks noGrp="1"/>
          </p:cNvSpPr>
          <p:nvPr>
            <p:ph idx="1"/>
          </p:nvPr>
        </p:nvSpPr>
        <p:spPr>
          <a:xfrm>
            <a:off x="4587063" y="609600"/>
            <a:ext cx="4133472" cy="5545667"/>
          </a:xfrm>
        </p:spPr>
        <p:txBody>
          <a:bodyPr anchor="ctr">
            <a:normAutofit/>
          </a:bodyPr>
          <a:lstStyle/>
          <a:p>
            <a:r>
              <a:rPr lang="en-US" dirty="0">
                <a:solidFill>
                  <a:srgbClr val="FFFFFF"/>
                </a:solidFill>
              </a:rPr>
              <a:t>Please don’t hesitate to reach out to us after this presentation! </a:t>
            </a:r>
          </a:p>
          <a:p>
            <a:r>
              <a:rPr lang="en-US" dirty="0">
                <a:solidFill>
                  <a:srgbClr val="FFFFFF"/>
                </a:solidFill>
                <a:hlinkClick r:id="rId2">
                  <a:extLst>
                    <a:ext uri="{A12FA001-AC4F-418D-AE19-62706E023703}">
                      <ahyp:hlinkClr xmlns:ahyp="http://schemas.microsoft.com/office/drawing/2018/hyperlinkcolor" val="tx"/>
                    </a:ext>
                  </a:extLst>
                </a:hlinkClick>
              </a:rPr>
              <a:t>brentonm@dor.wa.gov</a:t>
            </a:r>
            <a:endParaRPr lang="en-US" dirty="0">
              <a:solidFill>
                <a:srgbClr val="FFFFFF"/>
              </a:solidFill>
            </a:endParaRPr>
          </a:p>
          <a:p>
            <a:r>
              <a:rPr lang="en-US" dirty="0">
                <a:solidFill>
                  <a:srgbClr val="FFFFFF"/>
                </a:solidFill>
                <a:hlinkClick r:id="rId3">
                  <a:extLst>
                    <a:ext uri="{A12FA001-AC4F-418D-AE19-62706E023703}">
                      <ahyp:hlinkClr xmlns:ahyp="http://schemas.microsoft.com/office/drawing/2018/hyperlinkcolor" val="tx"/>
                    </a:ext>
                  </a:extLst>
                </a:hlinkClick>
              </a:rPr>
              <a:t>nikkib@dor.wa.gov</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8709790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EF002-EB06-4F8E-A70D-DFAA48FF8A66}"/>
              </a:ext>
            </a:extLst>
          </p:cNvPr>
          <p:cNvSpPr>
            <a:spLocks noGrp="1"/>
          </p:cNvSpPr>
          <p:nvPr>
            <p:ph type="title"/>
          </p:nvPr>
        </p:nvSpPr>
        <p:spPr/>
        <p:txBody>
          <a:bodyPr/>
          <a:lstStyle/>
          <a:p>
            <a:r>
              <a:rPr lang="en-US" dirty="0"/>
              <a:t>What is a blockchain?</a:t>
            </a:r>
          </a:p>
        </p:txBody>
      </p:sp>
      <p:sp>
        <p:nvSpPr>
          <p:cNvPr id="4" name="Content Placeholder 3">
            <a:extLst>
              <a:ext uri="{FF2B5EF4-FFF2-40B4-BE49-F238E27FC236}">
                <a16:creationId xmlns:a16="http://schemas.microsoft.com/office/drawing/2014/main" id="{805260A2-63E8-4D4A-A556-4DEB85ECC4FC}"/>
              </a:ext>
            </a:extLst>
          </p:cNvPr>
          <p:cNvSpPr>
            <a:spLocks noGrp="1"/>
          </p:cNvSpPr>
          <p:nvPr>
            <p:ph idx="1"/>
          </p:nvPr>
        </p:nvSpPr>
        <p:spPr>
          <a:xfrm>
            <a:off x="609599" y="1550894"/>
            <a:ext cx="6347714" cy="4490469"/>
          </a:xfrm>
        </p:spPr>
        <p:txBody>
          <a:bodyPr>
            <a:normAutofit lnSpcReduction="10000"/>
          </a:bodyPr>
          <a:lstStyle/>
          <a:p>
            <a:r>
              <a:rPr lang="en-US" dirty="0"/>
              <a:t>A digital ledger of transactions that is duplicated and distributed across an entire network of computing systems comprising the blockchain.</a:t>
            </a:r>
          </a:p>
          <a:p>
            <a:pPr lvl="1"/>
            <a:r>
              <a:rPr lang="en-US" dirty="0"/>
              <a:t>As transactions are proposed to the network they are grouped into “blocks” for verification. </a:t>
            </a:r>
          </a:p>
          <a:p>
            <a:pPr lvl="1"/>
            <a:r>
              <a:rPr lang="en-US" dirty="0"/>
              <a:t>Each block is proposed to the network of computing system participants who either agree or disagree that the block is valid. </a:t>
            </a:r>
          </a:p>
          <a:p>
            <a:pPr lvl="1"/>
            <a:r>
              <a:rPr lang="en-US" dirty="0"/>
              <a:t>Once the network reaches consensus, the block of transactions is recorded and added to the chain of existing blocks.</a:t>
            </a:r>
          </a:p>
          <a:p>
            <a:pPr lvl="1"/>
            <a:r>
              <a:rPr lang="en-US" dirty="0"/>
              <a:t>A copy of the chain is stored on each computing system within the network.</a:t>
            </a:r>
          </a:p>
          <a:p>
            <a:pPr lvl="1"/>
            <a:r>
              <a:rPr lang="en-US" dirty="0"/>
              <a:t>As each new block is added to the existing chain, the integrity of all previously blocks within the chain are effectively re-confirmed by the entire network. </a:t>
            </a:r>
          </a:p>
        </p:txBody>
      </p:sp>
      <p:sp>
        <p:nvSpPr>
          <p:cNvPr id="2" name="Slide Number Placeholder 1">
            <a:extLst>
              <a:ext uri="{FF2B5EF4-FFF2-40B4-BE49-F238E27FC236}">
                <a16:creationId xmlns:a16="http://schemas.microsoft.com/office/drawing/2014/main" id="{3F947689-46D7-4061-BC7D-63AA2E5F4609}"/>
              </a:ext>
            </a:extLst>
          </p:cNvPr>
          <p:cNvSpPr>
            <a:spLocks noGrp="1"/>
          </p:cNvSpPr>
          <p:nvPr>
            <p:ph type="sldNum" sz="quarter" idx="12"/>
          </p:nvPr>
        </p:nvSpPr>
        <p:spPr/>
        <p:txBody>
          <a:bodyPr/>
          <a:lstStyle/>
          <a:p>
            <a:fld id="{9D515F0A-23BA-4FD6-9B05-ED7D67B84540}" type="slidenum">
              <a:rPr lang="en-US" smtClean="0"/>
              <a:pPr/>
              <a:t>3</a:t>
            </a:fld>
            <a:endParaRPr lang="en-US" dirty="0"/>
          </a:p>
        </p:txBody>
      </p:sp>
    </p:spTree>
    <p:extLst>
      <p:ext uri="{BB962C8B-B14F-4D97-AF65-F5344CB8AC3E}">
        <p14:creationId xmlns:p14="http://schemas.microsoft.com/office/powerpoint/2010/main" val="230482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2FC5-79D7-4010-BB8B-0CE84E9BEF74}"/>
              </a:ext>
            </a:extLst>
          </p:cNvPr>
          <p:cNvSpPr>
            <a:spLocks noGrp="1"/>
          </p:cNvSpPr>
          <p:nvPr>
            <p:ph type="title"/>
          </p:nvPr>
        </p:nvSpPr>
        <p:spPr/>
        <p:txBody>
          <a:bodyPr/>
          <a:lstStyle/>
          <a:p>
            <a:r>
              <a:rPr lang="en-US" dirty="0"/>
              <a:t>What are blockchain platforms/networks?</a:t>
            </a:r>
          </a:p>
        </p:txBody>
      </p:sp>
      <p:sp>
        <p:nvSpPr>
          <p:cNvPr id="5" name="Slide Number Placeholder 4">
            <a:extLst>
              <a:ext uri="{FF2B5EF4-FFF2-40B4-BE49-F238E27FC236}">
                <a16:creationId xmlns:a16="http://schemas.microsoft.com/office/drawing/2014/main" id="{FCB456C8-C8D4-4693-86A2-61E5EF867976}"/>
              </a:ext>
            </a:extLst>
          </p:cNvPr>
          <p:cNvSpPr>
            <a:spLocks noGrp="1"/>
          </p:cNvSpPr>
          <p:nvPr>
            <p:ph type="sldNum" sz="quarter" idx="12"/>
          </p:nvPr>
        </p:nvSpPr>
        <p:spPr/>
        <p:txBody>
          <a:bodyPr/>
          <a:lstStyle/>
          <a:p>
            <a:fld id="{9D515F0A-23BA-4FD6-9B05-ED7D67B84540}" type="slidenum">
              <a:rPr lang="en-US" smtClean="0"/>
              <a:pPr/>
              <a:t>4</a:t>
            </a:fld>
            <a:endParaRPr lang="en-US" dirty="0"/>
          </a:p>
        </p:txBody>
      </p:sp>
      <p:graphicFrame>
        <p:nvGraphicFramePr>
          <p:cNvPr id="8" name="Content Placeholder 2">
            <a:extLst>
              <a:ext uri="{FF2B5EF4-FFF2-40B4-BE49-F238E27FC236}">
                <a16:creationId xmlns:a16="http://schemas.microsoft.com/office/drawing/2014/main" id="{420495C2-0C28-9BCA-68F1-6B305E63475A}"/>
              </a:ext>
            </a:extLst>
          </p:cNvPr>
          <p:cNvGraphicFramePr>
            <a:graphicFrameLocks noGrp="1"/>
          </p:cNvGraphicFramePr>
          <p:nvPr>
            <p:ph idx="1"/>
            <p:extLst>
              <p:ext uri="{D42A27DB-BD31-4B8C-83A1-F6EECF244321}">
                <p14:modId xmlns:p14="http://schemas.microsoft.com/office/powerpoint/2010/main" val="3322489016"/>
              </p:ext>
            </p:extLst>
          </p:nvPr>
        </p:nvGraphicFramePr>
        <p:xfrm>
          <a:off x="609599" y="2160590"/>
          <a:ext cx="6347714"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764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D78E28-8B64-4272-B2FE-55B0A2FA5968}"/>
              </a:ext>
            </a:extLst>
          </p:cNvPr>
          <p:cNvSpPr>
            <a:spLocks noGrp="1"/>
          </p:cNvSpPr>
          <p:nvPr>
            <p:ph type="title"/>
          </p:nvPr>
        </p:nvSpPr>
        <p:spPr>
          <a:xfrm>
            <a:off x="965199" y="609600"/>
            <a:ext cx="7648121" cy="1099457"/>
          </a:xfrm>
        </p:spPr>
        <p:txBody>
          <a:bodyPr>
            <a:normAutofit/>
          </a:bodyPr>
          <a:lstStyle/>
          <a:p>
            <a:pPr>
              <a:lnSpc>
                <a:spcPct val="90000"/>
              </a:lnSpc>
            </a:pPr>
            <a:r>
              <a:rPr lang="en-US" dirty="0"/>
              <a:t>What are blockchain networks used for? </a:t>
            </a:r>
          </a:p>
        </p:txBody>
      </p:sp>
      <p:sp>
        <p:nvSpPr>
          <p:cNvPr id="48" name="Isosceles Triangle 47">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B6398AFA-4509-4B4A-9194-EEBD2D57D00C}"/>
              </a:ext>
            </a:extLst>
          </p:cNvPr>
          <p:cNvSpPr>
            <a:spLocks noGrp="1"/>
          </p:cNvSpPr>
          <p:nvPr>
            <p:ph type="sldNum" sz="quarter" idx="12"/>
          </p:nvPr>
        </p:nvSpPr>
        <p:spPr>
          <a:xfrm>
            <a:off x="7420899" y="6182876"/>
            <a:ext cx="512504" cy="365125"/>
          </a:xfrm>
        </p:spPr>
        <p:txBody>
          <a:bodyPr>
            <a:normAutofit/>
          </a:bodyPr>
          <a:lstStyle/>
          <a:p>
            <a:pPr>
              <a:spcAft>
                <a:spcPts val="600"/>
              </a:spcAft>
            </a:pPr>
            <a:fld id="{9D515F0A-23BA-4FD6-9B05-ED7D67B84540}" type="slidenum">
              <a:rPr lang="en-US" smtClean="0"/>
              <a:pPr>
                <a:spcAft>
                  <a:spcPts val="600"/>
                </a:spcAft>
              </a:pPr>
              <a:t>5</a:t>
            </a:fld>
            <a:endParaRPr lang="en-US" dirty="0"/>
          </a:p>
        </p:txBody>
      </p:sp>
      <p:sp>
        <p:nvSpPr>
          <p:cNvPr id="50" name="Isosceles Triangle 49">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2" name="Content Placeholder 2">
            <a:extLst>
              <a:ext uri="{FF2B5EF4-FFF2-40B4-BE49-F238E27FC236}">
                <a16:creationId xmlns:a16="http://schemas.microsoft.com/office/drawing/2014/main" id="{0B6F0296-6DCB-E6AF-6915-47062A491E67}"/>
              </a:ext>
            </a:extLst>
          </p:cNvPr>
          <p:cNvGraphicFramePr>
            <a:graphicFrameLocks noGrp="1"/>
          </p:cNvGraphicFramePr>
          <p:nvPr>
            <p:ph idx="1"/>
            <p:extLst>
              <p:ext uri="{D42A27DB-BD31-4B8C-83A1-F6EECF244321}">
                <p14:modId xmlns:p14="http://schemas.microsoft.com/office/powerpoint/2010/main" val="3544718925"/>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9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4" name="Straight Connector 13">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7494FF4-9F84-4AC2-8EA3-61C9F1AC130C}"/>
              </a:ext>
            </a:extLst>
          </p:cNvPr>
          <p:cNvSpPr>
            <a:spLocks noGrp="1"/>
          </p:cNvSpPr>
          <p:nvPr>
            <p:ph type="title"/>
          </p:nvPr>
        </p:nvSpPr>
        <p:spPr>
          <a:xfrm>
            <a:off x="489360" y="1382486"/>
            <a:ext cx="2660686" cy="4093028"/>
          </a:xfrm>
        </p:spPr>
        <p:txBody>
          <a:bodyPr anchor="ctr">
            <a:normAutofit/>
          </a:bodyPr>
          <a:lstStyle/>
          <a:p>
            <a:r>
              <a:rPr lang="en-US" sz="3800" dirty="0">
                <a:solidFill>
                  <a:schemeClr val="accent1">
                    <a:lumMod val="75000"/>
                  </a:schemeClr>
                </a:solidFill>
              </a:rPr>
              <a:t>What are blockchain networks used for? </a:t>
            </a:r>
          </a:p>
        </p:txBody>
      </p:sp>
      <p:sp>
        <p:nvSpPr>
          <p:cNvPr id="24" name="Rectangle 23">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EE30A36-A046-4CC7-B151-BE4BA0EB1CE9}"/>
              </a:ext>
            </a:extLst>
          </p:cNvPr>
          <p:cNvSpPr>
            <a:spLocks noGrp="1"/>
          </p:cNvSpPr>
          <p:nvPr>
            <p:ph type="sldNum" sz="quarter" idx="12"/>
          </p:nvPr>
        </p:nvSpPr>
        <p:spPr>
          <a:xfrm>
            <a:off x="7896817" y="6041362"/>
            <a:ext cx="512504" cy="365125"/>
          </a:xfrm>
        </p:spPr>
        <p:txBody>
          <a:bodyPr>
            <a:normAutofit/>
          </a:bodyPr>
          <a:lstStyle/>
          <a:p>
            <a:pPr>
              <a:spcAft>
                <a:spcPts val="600"/>
              </a:spcAft>
            </a:pPr>
            <a:fld id="{9D515F0A-23BA-4FD6-9B05-ED7D67B84540}" type="slidenum">
              <a:rPr lang="en-US">
                <a:solidFill>
                  <a:srgbClr val="FFFFFF"/>
                </a:solidFill>
              </a:rPr>
              <a:pPr>
                <a:spcAft>
                  <a:spcPts val="600"/>
                </a:spcAft>
              </a:pPr>
              <a:t>6</a:t>
            </a:fld>
            <a:endParaRPr lang="en-US" dirty="0">
              <a:solidFill>
                <a:srgbClr val="FFFFFF"/>
              </a:solidFill>
            </a:endParaRPr>
          </a:p>
        </p:txBody>
      </p:sp>
      <p:graphicFrame>
        <p:nvGraphicFramePr>
          <p:cNvPr id="7" name="Content Placeholder 2">
            <a:extLst>
              <a:ext uri="{FF2B5EF4-FFF2-40B4-BE49-F238E27FC236}">
                <a16:creationId xmlns:a16="http://schemas.microsoft.com/office/drawing/2014/main" id="{965A8B4C-2785-FBE1-CEC3-D46FE257BE53}"/>
              </a:ext>
            </a:extLst>
          </p:cNvPr>
          <p:cNvGraphicFramePr>
            <a:graphicFrameLocks noGrp="1"/>
          </p:cNvGraphicFramePr>
          <p:nvPr>
            <p:ph idx="1"/>
            <p:extLst>
              <p:ext uri="{D42A27DB-BD31-4B8C-83A1-F6EECF244321}">
                <p14:modId xmlns:p14="http://schemas.microsoft.com/office/powerpoint/2010/main" val="1520867691"/>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419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96A1EF-112D-4271-A5EB-9A6890FD7146}"/>
              </a:ext>
            </a:extLst>
          </p:cNvPr>
          <p:cNvSpPr>
            <a:spLocks noGrp="1"/>
          </p:cNvSpPr>
          <p:nvPr>
            <p:ph type="title"/>
          </p:nvPr>
        </p:nvSpPr>
        <p:spPr>
          <a:xfrm>
            <a:off x="965199" y="609600"/>
            <a:ext cx="7648121" cy="1099457"/>
          </a:xfrm>
        </p:spPr>
        <p:txBody>
          <a:bodyPr>
            <a:normAutofit/>
          </a:bodyPr>
          <a:lstStyle/>
          <a:p>
            <a:pPr>
              <a:lnSpc>
                <a:spcPct val="90000"/>
              </a:lnSpc>
            </a:pPr>
            <a:r>
              <a:rPr lang="en-US" dirty="0"/>
              <a:t>What are blockchain networks used for?</a:t>
            </a:r>
          </a:p>
        </p:txBody>
      </p:sp>
      <p:sp>
        <p:nvSpPr>
          <p:cNvPr id="13" name="Isosceles Triangle 1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75D81156-93D3-4EA8-907C-688012B5FAFF}"/>
              </a:ext>
            </a:extLst>
          </p:cNvPr>
          <p:cNvSpPr>
            <a:spLocks noGrp="1"/>
          </p:cNvSpPr>
          <p:nvPr>
            <p:ph type="sldNum" sz="quarter" idx="12"/>
          </p:nvPr>
        </p:nvSpPr>
        <p:spPr>
          <a:xfrm>
            <a:off x="7420899" y="6182876"/>
            <a:ext cx="512504" cy="365125"/>
          </a:xfrm>
        </p:spPr>
        <p:txBody>
          <a:bodyPr>
            <a:normAutofit/>
          </a:bodyPr>
          <a:lstStyle/>
          <a:p>
            <a:pPr>
              <a:spcAft>
                <a:spcPts val="600"/>
              </a:spcAft>
            </a:pPr>
            <a:fld id="{9D515F0A-23BA-4FD6-9B05-ED7D67B84540}" type="slidenum">
              <a:rPr lang="en-US" smtClean="0"/>
              <a:pPr>
                <a:spcAft>
                  <a:spcPts val="600"/>
                </a:spcAft>
              </a:pPr>
              <a:t>7</a:t>
            </a:fld>
            <a:endParaRPr lang="en-US" dirty="0"/>
          </a:p>
        </p:txBody>
      </p:sp>
      <p:sp>
        <p:nvSpPr>
          <p:cNvPr id="15" name="Isosceles Triangle 1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BF5C6A28-6929-30CC-6D6E-838BF51258AD}"/>
              </a:ext>
            </a:extLst>
          </p:cNvPr>
          <p:cNvGraphicFramePr>
            <a:graphicFrameLocks noGrp="1"/>
          </p:cNvGraphicFramePr>
          <p:nvPr>
            <p:ph idx="1"/>
            <p:extLst>
              <p:ext uri="{D42A27DB-BD31-4B8C-83A1-F6EECF244321}">
                <p14:modId xmlns:p14="http://schemas.microsoft.com/office/powerpoint/2010/main" val="1280946924"/>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7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a:extLst>
              <a:ext uri="{FF2B5EF4-FFF2-40B4-BE49-F238E27FC236}">
                <a16:creationId xmlns:a16="http://schemas.microsoft.com/office/drawing/2014/main" id="{93EB9A6D-AAD2-433D-BA26-EC9443F7089C}"/>
              </a:ext>
            </a:extLst>
          </p:cNvPr>
          <p:cNvSpPr>
            <a:spLocks noGrp="1"/>
          </p:cNvSpPr>
          <p:nvPr>
            <p:ph type="title"/>
          </p:nvPr>
        </p:nvSpPr>
        <p:spPr>
          <a:xfrm>
            <a:off x="739476" y="4553712"/>
            <a:ext cx="6216024" cy="1096316"/>
          </a:xfrm>
        </p:spPr>
        <p:txBody>
          <a:bodyPr vert="horz" lIns="91440" tIns="45720" rIns="91440" bIns="45720" rtlCol="0" anchor="b">
            <a:normAutofit/>
          </a:bodyPr>
          <a:lstStyle/>
          <a:p>
            <a:pPr algn="ctr">
              <a:lnSpc>
                <a:spcPct val="90000"/>
              </a:lnSpc>
            </a:pPr>
            <a:r>
              <a:rPr lang="en-US" dirty="0"/>
              <a:t>General classifications of crypto assets</a:t>
            </a:r>
          </a:p>
        </p:txBody>
      </p:sp>
      <p:pic>
        <p:nvPicPr>
          <p:cNvPr id="6" name="Content Placeholder 5" descr="Graphical user interface, application&#10;&#10;Description automatically generated">
            <a:extLst>
              <a:ext uri="{FF2B5EF4-FFF2-40B4-BE49-F238E27FC236}">
                <a16:creationId xmlns:a16="http://schemas.microsoft.com/office/drawing/2014/main" id="{69FE50A5-738A-48F8-A488-0AD4188D7E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21" y="934222"/>
            <a:ext cx="5408934" cy="3299450"/>
          </a:xfrm>
          <a:prstGeom prst="rect">
            <a:avLst/>
          </a:prstGeom>
        </p:spPr>
      </p:pic>
      <p:sp>
        <p:nvSpPr>
          <p:cNvPr id="2" name="Slide Number Placeholder 1">
            <a:extLst>
              <a:ext uri="{FF2B5EF4-FFF2-40B4-BE49-F238E27FC236}">
                <a16:creationId xmlns:a16="http://schemas.microsoft.com/office/drawing/2014/main" id="{52D7035B-714F-4259-B8CF-40DD43CC99F5}"/>
              </a:ext>
            </a:extLst>
          </p:cNvPr>
          <p:cNvSpPr>
            <a:spLocks noGrp="1"/>
          </p:cNvSpPr>
          <p:nvPr>
            <p:ph type="sldNum" sz="quarter" idx="12"/>
          </p:nvPr>
        </p:nvSpPr>
        <p:spPr>
          <a:xfrm>
            <a:off x="6406517" y="6352651"/>
            <a:ext cx="512504" cy="365125"/>
          </a:xfrm>
        </p:spPr>
        <p:txBody>
          <a:bodyPr vert="horz" lIns="91440" tIns="45720" rIns="91440" bIns="45720" rtlCol="0" anchor="ctr">
            <a:normAutofit/>
          </a:bodyPr>
          <a:lstStyle/>
          <a:p>
            <a:pPr>
              <a:spcAft>
                <a:spcPts val="600"/>
              </a:spcAft>
            </a:pPr>
            <a:fld id="{9D515F0A-23BA-4FD6-9B05-ED7D67B84540}" type="slidenum">
              <a:rPr lang="en-US" smtClean="0"/>
              <a:pPr>
                <a:spcAft>
                  <a:spcPts val="600"/>
                </a:spcAft>
              </a:pPr>
              <a:t>8</a:t>
            </a:fld>
            <a:endParaRPr lang="en-US" dirty="0"/>
          </a:p>
        </p:txBody>
      </p:sp>
    </p:spTree>
    <p:extLst>
      <p:ext uri="{BB962C8B-B14F-4D97-AF65-F5344CB8AC3E}">
        <p14:creationId xmlns:p14="http://schemas.microsoft.com/office/powerpoint/2010/main" val="35794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2C3568-EDA5-400B-A239-BB4D4399EB07}"/>
              </a:ext>
            </a:extLst>
          </p:cNvPr>
          <p:cNvSpPr>
            <a:spLocks noGrp="1"/>
          </p:cNvSpPr>
          <p:nvPr>
            <p:ph type="title"/>
          </p:nvPr>
        </p:nvSpPr>
        <p:spPr>
          <a:xfrm>
            <a:off x="508000" y="609600"/>
            <a:ext cx="6447501" cy="1320800"/>
          </a:xfrm>
        </p:spPr>
        <p:txBody>
          <a:bodyPr>
            <a:normAutofit/>
          </a:bodyPr>
          <a:lstStyle/>
          <a:p>
            <a:r>
              <a:rPr lang="en-US" dirty="0"/>
              <a:t>Non-fungible tokens (NFTs)</a:t>
            </a:r>
          </a:p>
        </p:txBody>
      </p:sp>
      <p:sp>
        <p:nvSpPr>
          <p:cNvPr id="2" name="Slide Number Placeholder 1">
            <a:extLst>
              <a:ext uri="{FF2B5EF4-FFF2-40B4-BE49-F238E27FC236}">
                <a16:creationId xmlns:a16="http://schemas.microsoft.com/office/drawing/2014/main" id="{53CF77C7-F20F-4CA0-BC90-C066A4A83DB2}"/>
              </a:ext>
            </a:extLst>
          </p:cNvPr>
          <p:cNvSpPr>
            <a:spLocks noGrp="1"/>
          </p:cNvSpPr>
          <p:nvPr>
            <p:ph type="sldNum" sz="quarter" idx="12"/>
          </p:nvPr>
        </p:nvSpPr>
        <p:spPr>
          <a:xfrm>
            <a:off x="6442997" y="6041362"/>
            <a:ext cx="512504" cy="365125"/>
          </a:xfrm>
        </p:spPr>
        <p:txBody>
          <a:bodyPr>
            <a:normAutofit/>
          </a:bodyPr>
          <a:lstStyle/>
          <a:p>
            <a:pPr>
              <a:spcAft>
                <a:spcPts val="600"/>
              </a:spcAft>
            </a:pPr>
            <a:fld id="{9D515F0A-23BA-4FD6-9B05-ED7D67B84540}" type="slidenum">
              <a:rPr lang="en-US" smtClean="0"/>
              <a:pPr>
                <a:spcAft>
                  <a:spcPts val="600"/>
                </a:spcAft>
              </a:pPr>
              <a:t>9</a:t>
            </a:fld>
            <a:endParaRPr lang="en-US" dirty="0"/>
          </a:p>
        </p:txBody>
      </p:sp>
      <p:graphicFrame>
        <p:nvGraphicFramePr>
          <p:cNvPr id="6" name="Content Placeholder 3">
            <a:extLst>
              <a:ext uri="{FF2B5EF4-FFF2-40B4-BE49-F238E27FC236}">
                <a16:creationId xmlns:a16="http://schemas.microsoft.com/office/drawing/2014/main" id="{24D837A1-8972-0274-7BA5-343B71C9E6B7}"/>
              </a:ext>
            </a:extLst>
          </p:cNvPr>
          <p:cNvGraphicFramePr>
            <a:graphicFrameLocks noGrp="1"/>
          </p:cNvGraphicFramePr>
          <p:nvPr>
            <p:ph idx="1"/>
            <p:extLst>
              <p:ext uri="{D42A27DB-BD31-4B8C-83A1-F6EECF244321}">
                <p14:modId xmlns:p14="http://schemas.microsoft.com/office/powerpoint/2010/main" val="2150064738"/>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96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7465</TotalTime>
  <Words>2660</Words>
  <Application>Microsoft Office PowerPoint</Application>
  <PresentationFormat>On-screen Show (4:3)</PresentationFormat>
  <Paragraphs>220</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Gill Sans MT</vt:lpstr>
      <vt:lpstr>Open Sans</vt:lpstr>
      <vt:lpstr>Segoe UI</vt:lpstr>
      <vt:lpstr>Symbol</vt:lpstr>
      <vt:lpstr>Trebuchet MS</vt:lpstr>
      <vt:lpstr>Wingdings 3</vt:lpstr>
      <vt:lpstr>Facet</vt:lpstr>
      <vt:lpstr>Emerging Digital Tax Issues</vt:lpstr>
      <vt:lpstr>Overview</vt:lpstr>
      <vt:lpstr>What is a blockchain?</vt:lpstr>
      <vt:lpstr>What are blockchain platforms/networks?</vt:lpstr>
      <vt:lpstr>What are blockchain networks used for? </vt:lpstr>
      <vt:lpstr>What are blockchain networks used for? </vt:lpstr>
      <vt:lpstr>What are blockchain networks used for?</vt:lpstr>
      <vt:lpstr>General classifications of crypto assets</vt:lpstr>
      <vt:lpstr>Non-fungible tokens (NFTs)</vt:lpstr>
      <vt:lpstr>What is an NFT?</vt:lpstr>
      <vt:lpstr>Where and how are the transactions taxed?</vt:lpstr>
      <vt:lpstr>What does a purchaser get when they purchase an NFT?</vt:lpstr>
      <vt:lpstr>How are NFTs taxable in Washington?</vt:lpstr>
      <vt:lpstr>How are NFTs taxable in Washington?</vt:lpstr>
      <vt:lpstr>Where are transactions taxed?</vt:lpstr>
      <vt:lpstr>Sourcing Retail Sales</vt:lpstr>
      <vt:lpstr>Gross Income Apportionment</vt:lpstr>
      <vt:lpstr>Examples</vt:lpstr>
      <vt:lpstr>Example 1 - Sale of an NFT that is a digital good</vt:lpstr>
      <vt:lpstr>Example 2 - Sale of an NFT via marketplace facilitator</vt:lpstr>
      <vt:lpstr>Example 3 - Sale of an NFT where a royalty is retained</vt:lpstr>
      <vt:lpstr>Administrative Issues </vt:lpstr>
      <vt:lpstr>Published Guidance</vt:lpstr>
      <vt:lpstr>Questions? Comments?</vt:lpstr>
    </vt:vector>
  </TitlesOfParts>
  <Company>State of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Digital Tax Issues</dc:title>
  <dc:creator>Washington State Department of Revenue</dc:creator>
  <cp:keywords>emerging digital tax issues, BAC 2022</cp:keywords>
  <cp:lastModifiedBy>Bartlett, Tatum (DOR)</cp:lastModifiedBy>
  <cp:revision>679</cp:revision>
  <dcterms:created xsi:type="dcterms:W3CDTF">2010-04-09T22:00:51Z</dcterms:created>
  <dcterms:modified xsi:type="dcterms:W3CDTF">2022-07-11T16:52:30Z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ca01fde-698d-412d-8f4a-985193e47ec2_Enabled">
    <vt:lpwstr>True</vt:lpwstr>
  </property>
  <property fmtid="{D5CDD505-2E9C-101B-9397-08002B2CF9AE}" pid="3" name="MSIP_Label_5ca01fde-698d-412d-8f4a-985193e47ec2_SiteId">
    <vt:lpwstr>11d0e217-264e-400a-8ba0-57dcc127d72d</vt:lpwstr>
  </property>
  <property fmtid="{D5CDD505-2E9C-101B-9397-08002B2CF9AE}" pid="4" name="MSIP_Label_5ca01fde-698d-412d-8f4a-985193e47ec2_Owner">
    <vt:lpwstr>sam.hales@watech.wa.gov</vt:lpwstr>
  </property>
  <property fmtid="{D5CDD505-2E9C-101B-9397-08002B2CF9AE}" pid="5" name="MSIP_Label_5ca01fde-698d-412d-8f4a-985193e47ec2_SetDate">
    <vt:lpwstr>2020-07-15T16:10:57.4398253Z</vt:lpwstr>
  </property>
  <property fmtid="{D5CDD505-2E9C-101B-9397-08002B2CF9AE}" pid="6" name="MSIP_Label_5ca01fde-698d-412d-8f4a-985193e47ec2_Name">
    <vt:lpwstr>Public</vt:lpwstr>
  </property>
  <property fmtid="{D5CDD505-2E9C-101B-9397-08002B2CF9AE}" pid="7" name="MSIP_Label_5ca01fde-698d-412d-8f4a-985193e47ec2_Application">
    <vt:lpwstr>Microsoft Azure Information Protection</vt:lpwstr>
  </property>
  <property fmtid="{D5CDD505-2E9C-101B-9397-08002B2CF9AE}" pid="8" name="MSIP_Label_5ca01fde-698d-412d-8f4a-985193e47ec2_ActionId">
    <vt:lpwstr>45ce34c4-4f46-4d43-bd52-54aa48c9925c</vt:lpwstr>
  </property>
  <property fmtid="{D5CDD505-2E9C-101B-9397-08002B2CF9AE}" pid="9" name="MSIP_Label_5ca01fde-698d-412d-8f4a-985193e47ec2_Extended_MSFT_Method">
    <vt:lpwstr>Automatic</vt:lpwstr>
  </property>
  <property fmtid="{D5CDD505-2E9C-101B-9397-08002B2CF9AE}" pid="10" name="Sensitivity">
    <vt:lpwstr>Public</vt:lpwstr>
  </property>
</Properties>
</file>