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2" r:id="rId2"/>
    <p:sldId id="264" r:id="rId3"/>
    <p:sldId id="265" r:id="rId4"/>
    <p:sldId id="359" r:id="rId5"/>
    <p:sldId id="357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44"/>
    <p:restoredTop sz="71161"/>
  </p:normalViewPr>
  <p:slideViewPr>
    <p:cSldViewPr snapToGrid="0" snapToObjects="1">
      <p:cViewPr varScale="1">
        <p:scale>
          <a:sx n="61" d="100"/>
          <a:sy n="61" d="100"/>
        </p:scale>
        <p:origin x="970" y="4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2" d="100"/>
          <a:sy n="102" d="100"/>
        </p:scale>
        <p:origin x="400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Self Serve Payment Plans 5-31-2022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985627734033246"/>
          <c:y val="0.16245370370370371"/>
          <c:w val="0.40287467191601051"/>
          <c:h val="0.671457786526684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929-4AF8-9C66-C6793E36C108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929-4AF8-9C66-C6793E36C108}"/>
              </c:ext>
            </c:extLst>
          </c:dPt>
          <c:dPt>
            <c:idx val="2"/>
            <c:bubble3D val="0"/>
            <c:spPr>
              <a:solidFill>
                <a:schemeClr val="accent1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929-4AF8-9C66-C6793E36C108}"/>
              </c:ext>
            </c:extLst>
          </c:dPt>
          <c:dLbls>
            <c:dLbl>
              <c:idx val="0"/>
              <c:layout>
                <c:manualLayout>
                  <c:x val="3.6111111111111108E-2"/>
                  <c:y val="6.944444444444444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929-4AF8-9C66-C6793E36C108}"/>
                </c:ext>
              </c:extLst>
            </c:dLbl>
            <c:dLbl>
              <c:idx val="1"/>
              <c:layout>
                <c:manualLayout>
                  <c:x val="-0.16666666666666669"/>
                  <c:y val="-0.1666666666666666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929-4AF8-9C66-C6793E36C108}"/>
                </c:ext>
              </c:extLst>
            </c:dLbl>
            <c:dLbl>
              <c:idx val="2"/>
              <c:layout>
                <c:manualLayout>
                  <c:x val="-8.3333333333333332E-3"/>
                  <c:y val="5.092592592592592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929-4AF8-9C66-C6793E36C1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Sheet5!$A$2:$A$4</c:f>
              <c:strCache>
                <c:ptCount val="3"/>
                <c:pt idx="0">
                  <c:v>Active </c:v>
                </c:pt>
                <c:pt idx="1">
                  <c:v>Cancelled</c:v>
                </c:pt>
                <c:pt idx="2">
                  <c:v>Paid in Full</c:v>
                </c:pt>
              </c:strCache>
            </c:strRef>
          </c:cat>
          <c:val>
            <c:numRef>
              <c:f>Sheet5!$B$2:$B$4</c:f>
              <c:numCache>
                <c:formatCode>General</c:formatCode>
                <c:ptCount val="3"/>
                <c:pt idx="0">
                  <c:v>642</c:v>
                </c:pt>
                <c:pt idx="1">
                  <c:v>1537</c:v>
                </c:pt>
                <c:pt idx="2">
                  <c:v>474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929-4AF8-9C66-C6793E36C108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3CB-4A15-A965-AFB2C2769B9D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3CB-4A15-A965-AFB2C2769B9D}"/>
              </c:ext>
            </c:extLst>
          </c:dPt>
          <c:dPt>
            <c:idx val="2"/>
            <c:bubble3D val="0"/>
            <c:spPr>
              <a:solidFill>
                <a:schemeClr val="accent1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3CB-4A15-A965-AFB2C2769B9D}"/>
              </c:ext>
            </c:extLst>
          </c:dPt>
          <c:dLbls>
            <c:dLbl>
              <c:idx val="0"/>
              <c:layout>
                <c:manualLayout>
                  <c:x val="9.0434793319257051E-2"/>
                  <c:y val="7.323229774983673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3CB-4A15-A965-AFB2C2769B9D}"/>
                </c:ext>
              </c:extLst>
            </c:dLbl>
            <c:dLbl>
              <c:idx val="1"/>
              <c:layout>
                <c:manualLayout>
                  <c:x val="8.5546426112810908E-2"/>
                  <c:y val="-4.88215318332243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3CB-4A15-A965-AFB2C2769B9D}"/>
                </c:ext>
              </c:extLst>
            </c:dLbl>
            <c:dLbl>
              <c:idx val="2"/>
              <c:layout>
                <c:manualLayout>
                  <c:x val="0"/>
                  <c:y val="-9.764306366644898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237814060753166"/>
                      <c:h val="0.1370801456380892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3CB-4A15-A965-AFB2C2769B9D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Sheet1!$A$20:$A$22</c:f>
              <c:strCache>
                <c:ptCount val="3"/>
                <c:pt idx="0">
                  <c:v>Percentage of Active Payment Plans</c:v>
                </c:pt>
                <c:pt idx="1">
                  <c:v>Percentage of Payment Plans Paid in Full</c:v>
                </c:pt>
                <c:pt idx="2">
                  <c:v>Percentage of Defaulted/Cancelled Plans</c:v>
                </c:pt>
              </c:strCache>
            </c:strRef>
          </c:cat>
          <c:val>
            <c:numRef>
              <c:f>Sheet1!$B$20:$B$22</c:f>
              <c:numCache>
                <c:formatCode>0.0%</c:formatCode>
                <c:ptCount val="3"/>
                <c:pt idx="0">
                  <c:v>0.11161524500907441</c:v>
                </c:pt>
                <c:pt idx="1">
                  <c:v>0.56987295825771322</c:v>
                </c:pt>
                <c:pt idx="2">
                  <c:v>0.31851179673321234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3CB-4A15-A965-AFB2C2769B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6500F8-C9D7-0145-8EDA-4BE9820FB474}" type="datetimeFigureOut">
              <a:rPr lang="en-US" smtClean="0"/>
              <a:t>07/11/2022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1294E-3AF3-E849-AEDA-8C49D55EE5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864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9348E-DBDC-4DFD-8282-1DDC7C5126F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088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1294E-3AF3-E849-AEDA-8C49D55EE5C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015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1294E-3AF3-E849-AEDA-8C49D55EE5C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993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1294E-3AF3-E849-AEDA-8C49D55EE5C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011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280C0-BDF8-403E-A4DF-2D20AFB84D7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85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1294E-3AF3-E849-AEDA-8C49D55EE5C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576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epartment of revenue logo.">
            <a:extLst>
              <a:ext uri="{FF2B5EF4-FFF2-40B4-BE49-F238E27FC236}">
                <a16:creationId xmlns:a16="http://schemas.microsoft.com/office/drawing/2014/main" id="{FC823220-4715-2C4A-8136-64880F23C3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0">
            <a:noFill/>
          </a:ln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6D654D-C897-C840-A868-5518CC7FE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024-AD4B-C64C-8373-854260E55D43}" type="datetimeFigureOut">
              <a:rPr lang="en-US" smtClean="0"/>
              <a:t>07/11/2022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9D4BC-5A9F-6B42-A47F-23BE08A7C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92E38-3109-AD4B-890C-BD827856B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BC8-BAF9-B944-A4DF-766F7D3B429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3893EE45-748F-764F-84F2-CCD7615C7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9409" y="3545010"/>
            <a:ext cx="5943600" cy="929822"/>
          </a:xfrm>
        </p:spPr>
        <p:txBody>
          <a:bodyPr anchor="b" anchorCtr="0">
            <a:normAutofit/>
          </a:bodyPr>
          <a:lstStyle>
            <a:lvl1pPr>
              <a:defRPr sz="3600" b="0" i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3BA76283-4346-2445-B87D-06001C19585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99408" y="4481866"/>
            <a:ext cx="5943600" cy="401892"/>
          </a:xfrm>
        </p:spPr>
        <p:txBody>
          <a:bodyPr anchor="b" anchorCtr="0">
            <a:noAutofit/>
          </a:bodyPr>
          <a:lstStyle>
            <a:lvl1pPr marL="0" indent="0">
              <a:buNone/>
              <a:defRPr sz="2400" b="0" i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77"/>
              </a:defRPr>
            </a:lvl1pPr>
          </a:lstStyle>
          <a:p>
            <a:pPr lvl="0"/>
            <a:r>
              <a:rPr lang="en-US" dirty="0"/>
              <a:t>Click to edit subtitle text</a:t>
            </a:r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41F29364-FBD7-EF46-94A5-1316BE4D19B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299407" y="4890792"/>
            <a:ext cx="5943600" cy="488468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 b="0" i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77"/>
              </a:defRPr>
            </a:lvl1pPr>
          </a:lstStyle>
          <a:p>
            <a:pPr lvl="0"/>
            <a:r>
              <a:rPr lang="en-US" dirty="0"/>
              <a:t>Click to edit Presenter’s name(s), Date</a:t>
            </a:r>
          </a:p>
        </p:txBody>
      </p:sp>
    </p:spTree>
    <p:extLst>
      <p:ext uri="{BB962C8B-B14F-4D97-AF65-F5344CB8AC3E}">
        <p14:creationId xmlns:p14="http://schemas.microsoft.com/office/powerpoint/2010/main" val="422386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12702-07CE-3A40-95BB-6E5AAA40E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4CCDC-91E2-B34F-9A9D-3CBE083FA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9EEEA-D0C7-444A-B170-C578D87B9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B41DC1-34DC-FF43-870C-E59DB22DE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024-AD4B-C64C-8373-854260E55D43}" type="datetimeFigureOut">
              <a:rPr lang="en-US" smtClean="0"/>
              <a:t>07/11/2022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BBA868-8090-C34C-AABE-2543E5365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ED25ED-07B8-7E4B-8C7A-E11D481E5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BC8-BAF9-B944-A4DF-766F7D3B42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079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kk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35912-49BC-D046-AC41-70202F770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0FD05-1869-D945-98EB-24438859A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aseline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77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A4F5C-3BB4-E04A-89BE-52DFCE160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024-AD4B-C64C-8373-854260E55D43}" type="datetimeFigureOut">
              <a:rPr lang="en-US" smtClean="0"/>
              <a:t>07/11/2022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6FBB4-EF10-BD47-B2FC-D2314A57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30B2F-3A59-814C-BB7E-71E209E92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BC8-BAF9-B944-A4DF-766F7D3B42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763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0CCC-64D5-0E4A-8400-E3CBF2E87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3AE307-3C22-A842-8AFE-803A390F04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3D6417-EA93-AE42-887C-A4970DC780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6A62A-3589-D64A-8315-DFACEDCC8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024-AD4B-C64C-8373-854260E55D43}" type="datetimeFigureOut">
              <a:rPr lang="en-US" smtClean="0"/>
              <a:t>07/11/2022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781DC7-AD5F-7243-AACB-368298AFA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EC72FA-565B-A445-8C65-7980C0EDF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BC8-BAF9-B944-A4DF-766F7D3B42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8428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BC680-4F42-564C-A994-726359126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DE9D08-43BE-D842-8749-24C0ADF578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8727B-53FE-C146-8094-12544AAE8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024-AD4B-C64C-8373-854260E55D43}" type="datetimeFigureOut">
              <a:rPr lang="en-US" smtClean="0"/>
              <a:t>07/11/2022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DEF95-D862-3F4E-98AA-96B09079D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7B42B-1913-B340-8060-F475E896F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BC8-BAF9-B944-A4DF-766F7D3B42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818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7D5872-C1D4-FE4E-921A-1E614FFA92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F89743-8E61-1B44-9175-1EF1708B7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EBC82-A1A7-894D-8DB1-6643989D6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024-AD4B-C64C-8373-854260E55D43}" type="datetimeFigureOut">
              <a:rPr lang="en-US" smtClean="0"/>
              <a:t>07/11/2022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A7BF3-38F4-A148-AAB6-83D276221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0F49E-8763-A445-8695-3A0420A9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BC8-BAF9-B944-A4DF-766F7D3B42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511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35912-49BC-D046-AC41-70202F770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0FD05-1869-D945-98EB-24438859A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226287" cy="4351338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A4F5C-3BB4-E04A-89BE-52DFCE160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024-AD4B-C64C-8373-854260E55D43}" type="datetimeFigureOut">
              <a:rPr lang="en-US" smtClean="0"/>
              <a:t>07/11/2022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6FBB4-EF10-BD47-B2FC-D2314A57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30B2F-3A59-814C-BB7E-71E209E92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BC8-BAF9-B944-A4DF-766F7D3B42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9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35912-49BC-D046-AC41-70202F770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0FD05-1869-D945-98EB-24438859A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226287" cy="435133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A4F5C-3BB4-E04A-89BE-52DFCE160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024-AD4B-C64C-8373-854260E55D43}" type="datetimeFigureOut">
              <a:rPr lang="en-US" smtClean="0"/>
              <a:t>07/11/2022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6FBB4-EF10-BD47-B2FC-D2314A57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30B2F-3A59-814C-BB7E-71E209E92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BC8-BAF9-B944-A4DF-766F7D3B42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933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48D2D-899C-0B4F-A634-0E834416E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A545FE-3058-AE43-9E72-C3AC4A489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FB660-C6DC-0B4C-873E-56EC85D27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024-AD4B-C64C-8373-854260E55D43}" type="datetimeFigureOut">
              <a:rPr lang="en-US" smtClean="0"/>
              <a:t>07/11/2022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8EDC53-A89D-504E-9F8E-B2F6F82AE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B9E1C-843B-5C43-B93B-52E2DD4B4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BC8-BAF9-B944-A4DF-766F7D3B42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307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5D0AB-6171-A946-BABB-145717138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BD61E2-FC38-EB43-B144-A70DBF148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024-AD4B-C64C-8373-854260E55D43}" type="datetimeFigureOut">
              <a:rPr lang="en-US" smtClean="0"/>
              <a:t>07/11/2022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83C270-48F7-0A45-8A24-520F04722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C5817-2754-0647-AD0A-4FBFEFF0D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BC8-BAF9-B944-A4DF-766F7D3B42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867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AB01C-C633-4F4D-94FF-F6FB189C2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1D79E-0530-4849-83EA-6A7C4D8379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198156-9BA7-DE4D-B3E1-FE5467071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9333B9-4A2F-904C-A2A2-932C4E142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024-AD4B-C64C-8373-854260E55D43}" type="datetimeFigureOut">
              <a:rPr lang="en-US" smtClean="0"/>
              <a:t>07/11/2022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5A17B9-DC8C-D342-8102-A2F804156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A69FC3-AD4D-534F-8886-E8B4DC189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BC8-BAF9-B944-A4DF-766F7D3B42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03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1D6B3-0A79-EF44-B13C-1BA2AD7CF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A40C06-2899-0242-ABBA-54B425B745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D207FE-B772-C843-8B7D-3DEC5FAA2B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3A0220-C2F5-024F-B522-A19738F9B1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BC15A5-A015-6040-B414-F000C97333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D5FE52-68B3-AB47-BAD3-B632FB38B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024-AD4B-C64C-8373-854260E55D43}" type="datetimeFigureOut">
              <a:rPr lang="en-US" smtClean="0"/>
              <a:t>07/11/2022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3842D1-F1FB-2D4F-BC20-E0960E0E7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DAB5AC-8383-D449-8C6C-8C12F80C6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BC8-BAF9-B944-A4DF-766F7D3B42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862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EEE2E-59B7-B744-8241-5EAA9B25B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50A07F-8B6B-C64E-904F-034A53AF7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024-AD4B-C64C-8373-854260E55D43}" type="datetimeFigureOut">
              <a:rPr lang="en-US" smtClean="0"/>
              <a:t>07/11/2022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1DA435-94EF-0F4A-A331-30E342BDE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531C37-88EC-3240-BA65-CD2B937B0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BC8-BAF9-B944-A4DF-766F7D3B42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81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937975-090B-674D-BD40-DC2D26337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024-AD4B-C64C-8373-854260E55D43}" type="datetimeFigureOut">
              <a:rPr lang="en-US" smtClean="0"/>
              <a:t>07/11/2022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850033-AC4F-F443-9C1F-09D16A42B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92073D-4F2F-0941-AB50-082BE7196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BC8-BAF9-B944-A4DF-766F7D3B42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928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2E81153-2822-6441-A541-6D72F234DAE8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0" y="0"/>
            <a:ext cx="12192000" cy="16383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D5CFB5-AEF6-2141-B596-F9DB7EE9D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32A1C1-C231-4140-8113-01B923CB7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A1AC5E-16F5-0E41-9B93-D471044B1B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85024-AD4B-C64C-8373-854260E55D43}" type="datetimeFigureOut">
              <a:rPr lang="en-US" smtClean="0"/>
              <a:t>07/11/2022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AF865-C908-824C-828C-2ED8262B90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6EA40-C80C-C046-AC96-9DEB5E92CD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84BC8-BAF9-B944-A4DF-766F7D3B42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77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62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61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tx1">
              <a:lumMod val="75000"/>
              <a:lumOff val="25000"/>
            </a:schemeClr>
          </a:solidFill>
          <a:latin typeface="Gill Sans MT" panose="020B0502020104020203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>
              <a:lumMod val="75000"/>
              <a:lumOff val="25000"/>
            </a:schemeClr>
          </a:solidFill>
          <a:latin typeface="Gill Sans MT" panose="020B0502020104020203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>
              <a:lumMod val="75000"/>
              <a:lumOff val="25000"/>
            </a:schemeClr>
          </a:solidFill>
          <a:latin typeface="Gill Sans MT" panose="020B0502020104020203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>
              <a:lumMod val="75000"/>
              <a:lumOff val="25000"/>
            </a:schemeClr>
          </a:solidFill>
          <a:latin typeface="Gill Sans MT" panose="020B0502020104020203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Gill Sans MT" panose="020B0502020104020203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Gill Sans MT" panose="020B0502020104020203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7F0D8-681B-5749-B696-2E9E7F36D8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1772" y="3778875"/>
            <a:ext cx="9114970" cy="2387600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			Collections</a:t>
            </a:r>
            <a:br>
              <a:rPr lang="en-US" sz="4000" i="1" dirty="0">
                <a:solidFill>
                  <a:schemeClr val="tx1"/>
                </a:solidFill>
              </a:rPr>
            </a:br>
            <a:br>
              <a:rPr lang="en-US" i="1" dirty="0">
                <a:solidFill>
                  <a:schemeClr val="tx1"/>
                </a:solidFill>
              </a:rPr>
            </a:br>
            <a:br>
              <a:rPr lang="en-US" i="1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0E8C20-3C33-334D-A5B7-92A661F3C04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7593874" y="5535750"/>
            <a:ext cx="4598126" cy="92601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June 13, 2022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Business Advisory Council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Eric Overson, Assistant Director</a:t>
            </a:r>
            <a:r>
              <a:rPr lang="en-US" sz="2800" dirty="0">
                <a:solidFill>
                  <a:schemeClr val="tx1"/>
                </a:solidFill>
              </a:rPr>
              <a:t>– Compliance Division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152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571" y="365125"/>
            <a:ext cx="10773229" cy="1325563"/>
          </a:xfrm>
        </p:spPr>
        <p:txBody>
          <a:bodyPr>
            <a:normAutofit/>
          </a:bodyPr>
          <a:lstStyle/>
          <a:p>
            <a:r>
              <a:rPr lang="en-US" dirty="0"/>
              <a:t>Washington’s Collections Response During Pandemic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000" dirty="0"/>
              <a:t>Offices were closed to the public with Revenue Agents available by phone and e-mail 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/>
              <a:t>Relief offered to COVID Impacted Business</a:t>
            </a:r>
          </a:p>
          <a:p>
            <a:r>
              <a:rPr lang="en-US" sz="3000" dirty="0"/>
              <a:t>Payment Plans</a:t>
            </a:r>
          </a:p>
          <a:p>
            <a:r>
              <a:rPr lang="en-US" sz="3000" dirty="0"/>
              <a:t>Extensions</a:t>
            </a:r>
          </a:p>
          <a:p>
            <a:r>
              <a:rPr lang="en-US" sz="3000" dirty="0"/>
              <a:t>Interest and penalty relief</a:t>
            </a:r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92103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Payment Plans- Self-Serve Payment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self-service payment plan is a way for taxpayers to budget tax bills in 3, 6, 9, or 12 months payment terms. (Penalties/Interest are included)</a:t>
            </a:r>
          </a:p>
          <a:p>
            <a:r>
              <a:rPr lang="en-US" dirty="0"/>
              <a:t>If the terms and conditions of the plan are met, Revenue does not proceed with collection activities for debt in a payment plan.</a:t>
            </a:r>
          </a:p>
          <a:p>
            <a:r>
              <a:rPr lang="en-US" dirty="0"/>
              <a:t>If taxpayer defaults the bill will be referred to revenue agent to begin regular collection activity.</a:t>
            </a:r>
          </a:p>
        </p:txBody>
      </p:sp>
    </p:spTree>
    <p:extLst>
      <p:ext uri="{BB962C8B-B14F-4D97-AF65-F5344CB8AC3E}">
        <p14:creationId xmlns:p14="http://schemas.microsoft.com/office/powerpoint/2010/main" val="2900990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Self-Serve Payment Plans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Launched September 2020</a:t>
            </a:r>
          </a:p>
          <a:p>
            <a:pPr lvl="1"/>
            <a:r>
              <a:rPr lang="en-US" dirty="0"/>
              <a:t>2653 payment plans setup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0B72047-1009-4614-8D4B-ED610F4E56B8}"/>
              </a:ext>
            </a:extLst>
          </p:cNvPr>
          <p:cNvGraphicFramePr>
            <a:graphicFrameLocks/>
          </p:cNvGraphicFramePr>
          <p:nvPr/>
        </p:nvGraphicFramePr>
        <p:xfrm>
          <a:off x="3207247" y="2773531"/>
          <a:ext cx="5436744" cy="3538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79437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15F0A-23BA-4FD6-9B05-ED7D67B8454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Flexible COVID Payment Plans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1" y="1825625"/>
            <a:ext cx="5801160" cy="435133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Temporarily offered a more generous and flexible payment plan option for businesses negatively impacted by COVID who contacted Department.</a:t>
            </a:r>
          </a:p>
          <a:p>
            <a:r>
              <a:rPr lang="en-US" sz="2400" dirty="0">
                <a:solidFill>
                  <a:schemeClr val="tx1"/>
                </a:solidFill>
              </a:rPr>
              <a:t>Qualifying periods included February 2020-March 2021. </a:t>
            </a:r>
          </a:p>
          <a:p>
            <a:r>
              <a:rPr lang="en-US" sz="2400" dirty="0">
                <a:solidFill>
                  <a:schemeClr val="tx1"/>
                </a:solidFill>
              </a:rPr>
              <a:t>Window to setup COVID payment plan ended June 30, 2021. </a:t>
            </a:r>
            <a:endParaRPr lang="en-US" sz="2400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7887993"/>
              </p:ext>
            </p:extLst>
          </p:nvPr>
        </p:nvGraphicFramePr>
        <p:xfrm>
          <a:off x="6639361" y="1825625"/>
          <a:ext cx="5446445" cy="4245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060EAEF-40E0-40AB-922C-083D3B6EF1E6}"/>
              </a:ext>
            </a:extLst>
          </p:cNvPr>
          <p:cNvGraphicFramePr>
            <a:graphicFrameLocks noGrp="1"/>
          </p:cNvGraphicFramePr>
          <p:nvPr/>
        </p:nvGraphicFramePr>
        <p:xfrm>
          <a:off x="1707934" y="5574083"/>
          <a:ext cx="4225229" cy="1021375"/>
        </p:xfrm>
        <a:graphic>
          <a:graphicData uri="http://schemas.openxmlformats.org/drawingml/2006/table">
            <a:tbl>
              <a:tblPr firstRow="1" firstCol="1" bandRow="1"/>
              <a:tblGrid>
                <a:gridCol w="2323307">
                  <a:extLst>
                    <a:ext uri="{9D8B030D-6E8A-4147-A177-3AD203B41FA5}">
                      <a16:colId xmlns:a16="http://schemas.microsoft.com/office/drawing/2014/main" val="12575266"/>
                    </a:ext>
                  </a:extLst>
                </a:gridCol>
                <a:gridCol w="1901922">
                  <a:extLst>
                    <a:ext uri="{9D8B030D-6E8A-4147-A177-3AD203B41FA5}">
                      <a16:colId xmlns:a16="http://schemas.microsoft.com/office/drawing/2014/main" val="1373874345"/>
                    </a:ext>
                  </a:extLst>
                </a:gridCol>
              </a:tblGrid>
              <a:tr h="196631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COVID Payment Plan Data 5-31-2022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7323562"/>
                  </a:ext>
                </a:extLst>
              </a:tr>
              <a:tr h="2061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Payment Plans Paid in Full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9438441"/>
                  </a:ext>
                </a:extLst>
              </a:tr>
              <a:tr h="2061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Active Payment Plans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2659142"/>
                  </a:ext>
                </a:extLst>
              </a:tr>
              <a:tr h="2061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Plans Defaulted or Cancelled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4427407"/>
                  </a:ext>
                </a:extLst>
              </a:tr>
              <a:tr h="2061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COVID Payment Plans Setup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1408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920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/>
        </p:nvSpPr>
        <p:spPr>
          <a:xfrm>
            <a:off x="662940" y="1224439"/>
            <a:ext cx="10866119" cy="4409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5400" b="1" dirty="0"/>
          </a:p>
          <a:p>
            <a:pPr algn="ctr"/>
            <a:endParaRPr lang="en-US" sz="5400" b="1" dirty="0"/>
          </a:p>
          <a:p>
            <a:pPr algn="ctr"/>
            <a:r>
              <a:rPr lang="en-US" sz="5400" b="1" dirty="0"/>
              <a:t>Questions? </a:t>
            </a:r>
          </a:p>
        </p:txBody>
      </p:sp>
    </p:spTree>
    <p:extLst>
      <p:ext uri="{BB962C8B-B14F-4D97-AF65-F5344CB8AC3E}">
        <p14:creationId xmlns:p14="http://schemas.microsoft.com/office/powerpoint/2010/main" val="3573380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6-9 DOR PPT Template" id="{D3F7B917-4EA6-C546-B880-1F563EBF73A1}" vid="{42331C85-D39C-7141-9C55-CBD9048AE8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24761</TotalTime>
  <Words>235</Words>
  <Application>Microsoft Office PowerPoint</Application>
  <PresentationFormat>Widescreen</PresentationFormat>
  <Paragraphs>46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Office Theme</vt:lpstr>
      <vt:lpstr>   Collections   </vt:lpstr>
      <vt:lpstr>Washington’s Collections Response During Pandemic</vt:lpstr>
      <vt:lpstr>Payment Plans- Self-Serve Payment Plans</vt:lpstr>
      <vt:lpstr>Self-Serve Payment Plans</vt:lpstr>
      <vt:lpstr>Flexible COVID Payment Plans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Collections</dc:title>
  <dc:creator>Washington State Department of Revenue</dc:creator>
  <cp:keywords>collections, BAC 2022</cp:keywords>
  <cp:lastModifiedBy>Bartlett, Tatum (DOR)</cp:lastModifiedBy>
  <cp:revision>80</cp:revision>
  <dcterms:created xsi:type="dcterms:W3CDTF">2020-02-04T19:06:11Z</dcterms:created>
  <dcterms:modified xsi:type="dcterms:W3CDTF">2022-07-11T16:53:45Z</dcterms:modified>
</cp:coreProperties>
</file>