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9" r:id="rId2"/>
    <p:sldId id="260" r:id="rId3"/>
    <p:sldId id="261" r:id="rId4"/>
    <p:sldId id="263" r:id="rId5"/>
    <p:sldId id="262" r:id="rId6"/>
    <p:sldId id="264" r:id="rId7"/>
    <p:sldId id="265" r:id="rId8"/>
    <p:sldId id="266" r:id="rId9"/>
    <p:sldId id="267" r:id="rId10"/>
    <p:sldId id="268"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44"/>
    <p:restoredTop sz="65452" autoAdjust="0"/>
  </p:normalViewPr>
  <p:slideViewPr>
    <p:cSldViewPr snapToGrid="0" snapToObjects="1">
      <p:cViewPr varScale="1">
        <p:scale>
          <a:sx n="56" d="100"/>
          <a:sy n="56" d="100"/>
        </p:scale>
        <p:origin x="1162"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2" d="100"/>
          <a:sy n="102" d="100"/>
        </p:scale>
        <p:origin x="400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D4794-023C-4FAD-B7B4-823931504B66}"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03EEA855-85C7-4087-A47E-15E87DE68562}">
      <dgm:prSet/>
      <dgm:spPr/>
      <dgm:t>
        <a:bodyPr/>
        <a:lstStyle/>
        <a:p>
          <a:r>
            <a:rPr lang="en-US"/>
            <a:t>State of WA currently has between 1800 – 2000 open recruitments.</a:t>
          </a:r>
        </a:p>
      </dgm:t>
    </dgm:pt>
    <dgm:pt modelId="{F14E7850-42F9-467F-B8C4-ED341EB5D8AC}" type="parTrans" cxnId="{65C5ABBA-72BD-49FE-8759-E86F29209D8D}">
      <dgm:prSet/>
      <dgm:spPr/>
      <dgm:t>
        <a:bodyPr/>
        <a:lstStyle/>
        <a:p>
          <a:endParaRPr lang="en-US"/>
        </a:p>
      </dgm:t>
    </dgm:pt>
    <dgm:pt modelId="{D5C4DBA5-4FCA-4B03-B226-4499C9D85DD1}" type="sibTrans" cxnId="{65C5ABBA-72BD-49FE-8759-E86F29209D8D}">
      <dgm:prSet/>
      <dgm:spPr/>
      <dgm:t>
        <a:bodyPr/>
        <a:lstStyle/>
        <a:p>
          <a:endParaRPr lang="en-US"/>
        </a:p>
      </dgm:t>
    </dgm:pt>
    <dgm:pt modelId="{D52A3D25-005E-467C-8E7E-F32E571F35F4}">
      <dgm:prSet/>
      <dgm:spPr/>
      <dgm:t>
        <a:bodyPr/>
        <a:lstStyle/>
        <a:p>
          <a:r>
            <a:rPr lang="en-US"/>
            <a:t>DOR currently maintains 20-40 open recruitments.</a:t>
          </a:r>
        </a:p>
      </dgm:t>
    </dgm:pt>
    <dgm:pt modelId="{B84B760C-32AE-41D7-8F15-58DAD8575047}" type="parTrans" cxnId="{05319F5F-58BE-4CA2-839D-C151B1D36E34}">
      <dgm:prSet/>
      <dgm:spPr/>
      <dgm:t>
        <a:bodyPr/>
        <a:lstStyle/>
        <a:p>
          <a:endParaRPr lang="en-US"/>
        </a:p>
      </dgm:t>
    </dgm:pt>
    <dgm:pt modelId="{3DAFAAB7-7629-4A5B-938C-75980AC629AD}" type="sibTrans" cxnId="{05319F5F-58BE-4CA2-839D-C151B1D36E34}">
      <dgm:prSet/>
      <dgm:spPr/>
      <dgm:t>
        <a:bodyPr/>
        <a:lstStyle/>
        <a:p>
          <a:endParaRPr lang="en-US"/>
        </a:p>
      </dgm:t>
    </dgm:pt>
    <dgm:pt modelId="{0A54C4CC-009D-44E8-9EA3-716BDF8B4B6D}">
      <dgm:prSet/>
      <dgm:spPr/>
      <dgm:t>
        <a:bodyPr/>
        <a:lstStyle/>
        <a:p>
          <a:r>
            <a:rPr lang="en-US"/>
            <a:t>DOR posting an average of 10 new jobs per week.</a:t>
          </a:r>
        </a:p>
      </dgm:t>
    </dgm:pt>
    <dgm:pt modelId="{F3D18CA2-F755-458E-B38C-A3A7E430395A}" type="parTrans" cxnId="{1661A9FD-27AB-490F-B933-9CF6A20CFD8F}">
      <dgm:prSet/>
      <dgm:spPr/>
      <dgm:t>
        <a:bodyPr/>
        <a:lstStyle/>
        <a:p>
          <a:endParaRPr lang="en-US"/>
        </a:p>
      </dgm:t>
    </dgm:pt>
    <dgm:pt modelId="{06421561-9D64-428F-81BD-91848FB384B9}" type="sibTrans" cxnId="{1661A9FD-27AB-490F-B933-9CF6A20CFD8F}">
      <dgm:prSet/>
      <dgm:spPr/>
      <dgm:t>
        <a:bodyPr/>
        <a:lstStyle/>
        <a:p>
          <a:endParaRPr lang="en-US"/>
        </a:p>
      </dgm:t>
    </dgm:pt>
    <dgm:pt modelId="{A4F59AAE-3FED-4D34-81A7-58A3E9471583}" type="pres">
      <dgm:prSet presAssocID="{C11D4794-023C-4FAD-B7B4-823931504B66}" presName="diagram" presStyleCnt="0">
        <dgm:presLayoutVars>
          <dgm:dir/>
          <dgm:resizeHandles val="exact"/>
        </dgm:presLayoutVars>
      </dgm:prSet>
      <dgm:spPr/>
    </dgm:pt>
    <dgm:pt modelId="{9CAAB599-F05A-426C-BCEA-8E9DA3FF66BA}" type="pres">
      <dgm:prSet presAssocID="{03EEA855-85C7-4087-A47E-15E87DE68562}" presName="node" presStyleLbl="node1" presStyleIdx="0" presStyleCnt="3">
        <dgm:presLayoutVars>
          <dgm:bulletEnabled val="1"/>
        </dgm:presLayoutVars>
      </dgm:prSet>
      <dgm:spPr/>
    </dgm:pt>
    <dgm:pt modelId="{BB9CB108-0FD7-46B0-B1FF-DC133F2FDE9B}" type="pres">
      <dgm:prSet presAssocID="{D5C4DBA5-4FCA-4B03-B226-4499C9D85DD1}" presName="sibTrans" presStyleCnt="0"/>
      <dgm:spPr/>
    </dgm:pt>
    <dgm:pt modelId="{CA79383E-FD39-4E20-8676-2F346320DBF6}" type="pres">
      <dgm:prSet presAssocID="{D52A3D25-005E-467C-8E7E-F32E571F35F4}" presName="node" presStyleLbl="node1" presStyleIdx="1" presStyleCnt="3">
        <dgm:presLayoutVars>
          <dgm:bulletEnabled val="1"/>
        </dgm:presLayoutVars>
      </dgm:prSet>
      <dgm:spPr/>
    </dgm:pt>
    <dgm:pt modelId="{93AB3802-2A47-4F24-BDEA-96857C7A9278}" type="pres">
      <dgm:prSet presAssocID="{3DAFAAB7-7629-4A5B-938C-75980AC629AD}" presName="sibTrans" presStyleCnt="0"/>
      <dgm:spPr/>
    </dgm:pt>
    <dgm:pt modelId="{E468BC03-3281-4696-84D5-A6D821B3446D}" type="pres">
      <dgm:prSet presAssocID="{0A54C4CC-009D-44E8-9EA3-716BDF8B4B6D}" presName="node" presStyleLbl="node1" presStyleIdx="2" presStyleCnt="3">
        <dgm:presLayoutVars>
          <dgm:bulletEnabled val="1"/>
        </dgm:presLayoutVars>
      </dgm:prSet>
      <dgm:spPr/>
    </dgm:pt>
  </dgm:ptLst>
  <dgm:cxnLst>
    <dgm:cxn modelId="{05319F5F-58BE-4CA2-839D-C151B1D36E34}" srcId="{C11D4794-023C-4FAD-B7B4-823931504B66}" destId="{D52A3D25-005E-467C-8E7E-F32E571F35F4}" srcOrd="1" destOrd="0" parTransId="{B84B760C-32AE-41D7-8F15-58DAD8575047}" sibTransId="{3DAFAAB7-7629-4A5B-938C-75980AC629AD}"/>
    <dgm:cxn modelId="{A2A75164-C066-4E2C-AD20-CDBFE7B4D285}" type="presOf" srcId="{0A54C4CC-009D-44E8-9EA3-716BDF8B4B6D}" destId="{E468BC03-3281-4696-84D5-A6D821B3446D}" srcOrd="0" destOrd="0" presId="urn:microsoft.com/office/officeart/2005/8/layout/default"/>
    <dgm:cxn modelId="{2F599D83-0004-42FE-822E-682BD92CB058}" type="presOf" srcId="{C11D4794-023C-4FAD-B7B4-823931504B66}" destId="{A4F59AAE-3FED-4D34-81A7-58A3E9471583}" srcOrd="0" destOrd="0" presId="urn:microsoft.com/office/officeart/2005/8/layout/default"/>
    <dgm:cxn modelId="{E3D8958F-6DF1-4030-B564-DD76C106401C}" type="presOf" srcId="{D52A3D25-005E-467C-8E7E-F32E571F35F4}" destId="{CA79383E-FD39-4E20-8676-2F346320DBF6}" srcOrd="0" destOrd="0" presId="urn:microsoft.com/office/officeart/2005/8/layout/default"/>
    <dgm:cxn modelId="{EB10F39F-C75D-4E57-B464-2403E82AE5BE}" type="presOf" srcId="{03EEA855-85C7-4087-A47E-15E87DE68562}" destId="{9CAAB599-F05A-426C-BCEA-8E9DA3FF66BA}" srcOrd="0" destOrd="0" presId="urn:microsoft.com/office/officeart/2005/8/layout/default"/>
    <dgm:cxn modelId="{65C5ABBA-72BD-49FE-8759-E86F29209D8D}" srcId="{C11D4794-023C-4FAD-B7B4-823931504B66}" destId="{03EEA855-85C7-4087-A47E-15E87DE68562}" srcOrd="0" destOrd="0" parTransId="{F14E7850-42F9-467F-B8C4-ED341EB5D8AC}" sibTransId="{D5C4DBA5-4FCA-4B03-B226-4499C9D85DD1}"/>
    <dgm:cxn modelId="{1661A9FD-27AB-490F-B933-9CF6A20CFD8F}" srcId="{C11D4794-023C-4FAD-B7B4-823931504B66}" destId="{0A54C4CC-009D-44E8-9EA3-716BDF8B4B6D}" srcOrd="2" destOrd="0" parTransId="{F3D18CA2-F755-458E-B38C-A3A7E430395A}" sibTransId="{06421561-9D64-428F-81BD-91848FB384B9}"/>
    <dgm:cxn modelId="{993F7F07-4044-4BAC-8302-270B216C8F64}" type="presParOf" srcId="{A4F59AAE-3FED-4D34-81A7-58A3E9471583}" destId="{9CAAB599-F05A-426C-BCEA-8E9DA3FF66BA}" srcOrd="0" destOrd="0" presId="urn:microsoft.com/office/officeart/2005/8/layout/default"/>
    <dgm:cxn modelId="{329709D0-6972-4C58-B59A-EFCB37CEEFAB}" type="presParOf" srcId="{A4F59AAE-3FED-4D34-81A7-58A3E9471583}" destId="{BB9CB108-0FD7-46B0-B1FF-DC133F2FDE9B}" srcOrd="1" destOrd="0" presId="urn:microsoft.com/office/officeart/2005/8/layout/default"/>
    <dgm:cxn modelId="{242628B2-D23B-489F-AAF7-35327F98A9C5}" type="presParOf" srcId="{A4F59AAE-3FED-4D34-81A7-58A3E9471583}" destId="{CA79383E-FD39-4E20-8676-2F346320DBF6}" srcOrd="2" destOrd="0" presId="urn:microsoft.com/office/officeart/2005/8/layout/default"/>
    <dgm:cxn modelId="{6002D1BC-120C-4835-B814-9CB1E33B2F71}" type="presParOf" srcId="{A4F59AAE-3FED-4D34-81A7-58A3E9471583}" destId="{93AB3802-2A47-4F24-BDEA-96857C7A9278}" srcOrd="3" destOrd="0" presId="urn:microsoft.com/office/officeart/2005/8/layout/default"/>
    <dgm:cxn modelId="{3CEB636B-BB58-4406-B58D-0EEF8746958A}" type="presParOf" srcId="{A4F59AAE-3FED-4D34-81A7-58A3E9471583}" destId="{E468BC03-3281-4696-84D5-A6D821B3446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AB599-F05A-426C-BCEA-8E9DA3FF66BA}">
      <dsp:nvSpPr>
        <dsp:cNvPr id="0" name=""/>
        <dsp:cNvSpPr/>
      </dsp:nvSpPr>
      <dsp:spPr>
        <a:xfrm>
          <a:off x="1748064" y="2975"/>
          <a:ext cx="3342605" cy="200556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State of WA currently has between 1800 – 2000 open recruitments.</a:t>
          </a:r>
        </a:p>
      </dsp:txBody>
      <dsp:txXfrm>
        <a:off x="1748064" y="2975"/>
        <a:ext cx="3342605" cy="2005563"/>
      </dsp:txXfrm>
    </dsp:sp>
    <dsp:sp modelId="{CA79383E-FD39-4E20-8676-2F346320DBF6}">
      <dsp:nvSpPr>
        <dsp:cNvPr id="0" name=""/>
        <dsp:cNvSpPr/>
      </dsp:nvSpPr>
      <dsp:spPr>
        <a:xfrm>
          <a:off x="5424930" y="2975"/>
          <a:ext cx="3342605" cy="200556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DOR currently maintains 20-40 open recruitments.</a:t>
          </a:r>
        </a:p>
      </dsp:txBody>
      <dsp:txXfrm>
        <a:off x="5424930" y="2975"/>
        <a:ext cx="3342605" cy="2005563"/>
      </dsp:txXfrm>
    </dsp:sp>
    <dsp:sp modelId="{E468BC03-3281-4696-84D5-A6D821B3446D}">
      <dsp:nvSpPr>
        <dsp:cNvPr id="0" name=""/>
        <dsp:cNvSpPr/>
      </dsp:nvSpPr>
      <dsp:spPr>
        <a:xfrm>
          <a:off x="3586497" y="2342799"/>
          <a:ext cx="3342605" cy="200556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DOR posting an average of 10 new jobs per week.</a:t>
          </a:r>
        </a:p>
      </dsp:txBody>
      <dsp:txXfrm>
        <a:off x="3586497" y="2342799"/>
        <a:ext cx="3342605" cy="20055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500F8-C9D7-0145-8EDA-4BE9820FB474}" type="datetimeFigureOut">
              <a:rPr lang="en-US" smtClean="0"/>
              <a:t>07/11/2022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1294E-3AF3-E849-AEDA-8C49D55EE5CB}" type="slidenum">
              <a:rPr lang="en-US" smtClean="0"/>
              <a:t>‹#›</a:t>
            </a:fld>
            <a:endParaRPr lang="en-US"/>
          </a:p>
        </p:txBody>
      </p:sp>
    </p:spTree>
    <p:extLst>
      <p:ext uri="{BB962C8B-B14F-4D97-AF65-F5344CB8AC3E}">
        <p14:creationId xmlns:p14="http://schemas.microsoft.com/office/powerpoint/2010/main" val="352286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inviting our team here to share some information with your committee on our recruiting activities here at Revenue. </a:t>
            </a:r>
          </a:p>
          <a:p>
            <a:endParaRPr lang="en-US" dirty="0"/>
          </a:p>
          <a:p>
            <a:r>
              <a:rPr lang="en-US" dirty="0"/>
              <a:t>As you know, recruiting is difficult all over the world and significant enough that it’s named the Great Resignation.  </a:t>
            </a:r>
          </a:p>
          <a:p>
            <a:endParaRPr lang="en-US" dirty="0"/>
          </a:p>
          <a:p>
            <a:r>
              <a:rPr lang="en-US" dirty="0"/>
              <a:t>There are several reasons for the massive vacancies and limited applicant pools.  Some say it was COVID-19. Some say it was the move to remote work and not wanting to return to the workplace. Some say it is the vaccination mandate. Some say it is just the new generation or the exodus of the Baby Boomer generation.  What ever it is, it is not making life easy for any of us that need quality talent.</a:t>
            </a:r>
          </a:p>
        </p:txBody>
      </p:sp>
      <p:sp>
        <p:nvSpPr>
          <p:cNvPr id="4" name="Slide Number Placeholder 3"/>
          <p:cNvSpPr>
            <a:spLocks noGrp="1"/>
          </p:cNvSpPr>
          <p:nvPr>
            <p:ph type="sldNum" sz="quarter" idx="5"/>
          </p:nvPr>
        </p:nvSpPr>
        <p:spPr/>
        <p:txBody>
          <a:bodyPr/>
          <a:lstStyle/>
          <a:p>
            <a:fld id="{6591294E-3AF3-E849-AEDA-8C49D55EE5CB}" type="slidenum">
              <a:rPr lang="en-US" smtClean="0"/>
              <a:t>1</a:t>
            </a:fld>
            <a:endParaRPr lang="en-US"/>
          </a:p>
        </p:txBody>
      </p:sp>
    </p:spTree>
    <p:extLst>
      <p:ext uri="{BB962C8B-B14F-4D97-AF65-F5344CB8AC3E}">
        <p14:creationId xmlns:p14="http://schemas.microsoft.com/office/powerpoint/2010/main" val="2951015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attend career fairs around the state. </a:t>
            </a:r>
          </a:p>
          <a:p>
            <a:endParaRPr lang="en-US" dirty="0"/>
          </a:p>
          <a:p>
            <a:r>
              <a:rPr lang="en-US" dirty="0"/>
              <a:t>Most of these are either sponsored by higher education institutions or sponsored by the military installations.  </a:t>
            </a:r>
          </a:p>
          <a:p>
            <a:endParaRPr lang="en-US" dirty="0"/>
          </a:p>
          <a:p>
            <a:r>
              <a:rPr lang="en-US" dirty="0"/>
              <a:t>We post all of our jobs requiring degrees to Handshake (explain if necessary) and we share with the statewide business resource groups and state agency contacts at the Department of Vocational Rehabilitation, School of the Blind and etc.  </a:t>
            </a:r>
          </a:p>
          <a:p>
            <a:endParaRPr lang="en-US" dirty="0"/>
          </a:p>
          <a:p>
            <a:r>
              <a:rPr lang="en-US" dirty="0"/>
              <a:t>With the assistance of CEC, we post our jobs on social media platforms as well. </a:t>
            </a:r>
          </a:p>
          <a:p>
            <a:endParaRPr lang="en-US" dirty="0"/>
          </a:p>
          <a:p>
            <a:r>
              <a:rPr lang="en-US" dirty="0"/>
              <a:t>Finally, for our more difficult to fill positions we utilize paid job sites.</a:t>
            </a:r>
          </a:p>
          <a:p>
            <a:endParaRPr lang="en-US" dirty="0"/>
          </a:p>
          <a:p>
            <a:r>
              <a:rPr lang="en-US" dirty="0"/>
              <a:t>An example would be the Washington Bar Association job board for our positions requiring a law degree or the Congress of the American Indian for our Tribal associated jobs.</a:t>
            </a:r>
          </a:p>
        </p:txBody>
      </p:sp>
      <p:sp>
        <p:nvSpPr>
          <p:cNvPr id="4" name="Slide Number Placeholder 3"/>
          <p:cNvSpPr>
            <a:spLocks noGrp="1"/>
          </p:cNvSpPr>
          <p:nvPr>
            <p:ph type="sldNum" sz="quarter" idx="5"/>
          </p:nvPr>
        </p:nvSpPr>
        <p:spPr/>
        <p:txBody>
          <a:bodyPr/>
          <a:lstStyle/>
          <a:p>
            <a:fld id="{6591294E-3AF3-E849-AEDA-8C49D55EE5CB}" type="slidenum">
              <a:rPr lang="en-US" smtClean="0"/>
              <a:t>10</a:t>
            </a:fld>
            <a:endParaRPr lang="en-US"/>
          </a:p>
        </p:txBody>
      </p:sp>
    </p:spTree>
    <p:extLst>
      <p:ext uri="{BB962C8B-B14F-4D97-AF65-F5344CB8AC3E}">
        <p14:creationId xmlns:p14="http://schemas.microsoft.com/office/powerpoint/2010/main" val="3483081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developed a course entitled Mitigating Implicit Bias in the Hiring Process that is required for all recruiters, hiring managers and interview panelists. </a:t>
            </a:r>
          </a:p>
          <a:p>
            <a:endParaRPr lang="en-US" dirty="0"/>
          </a:p>
          <a:p>
            <a:r>
              <a:rPr lang="en-US" dirty="0"/>
              <a:t>This 3 hour course explains what Implicit Bias is, how to recognize it, and provides strategies and methods to mitigate bias in the hiring process so that we may better diversify our hiring.  </a:t>
            </a:r>
          </a:p>
          <a:p>
            <a:endParaRPr lang="en-US" dirty="0"/>
          </a:p>
          <a:p>
            <a:r>
              <a:rPr lang="en-US" dirty="0"/>
              <a:t>We also provide all our hiring managers with a dedicated hiring process that includes a Hire Right guide so that we may be most effective in conducting quality and defensible recruitments.  </a:t>
            </a:r>
          </a:p>
          <a:p>
            <a:endParaRPr lang="en-US" dirty="0"/>
          </a:p>
          <a:p>
            <a:r>
              <a:rPr lang="en-US" dirty="0"/>
              <a:t>Then during our quarterly New Supervisor Orientation, we provide a one-hour overview of the recruitment process with hiring managers in mind.  Once complete, every new supervisor understands where all the tools and resources are in order to start, conduct and complete the hiring process. </a:t>
            </a:r>
          </a:p>
          <a:p>
            <a:endParaRPr lang="en-US" dirty="0"/>
          </a:p>
          <a:p>
            <a:r>
              <a:rPr lang="en-US" dirty="0"/>
              <a:t>We encourage all our employees to refer quality prospects to Revenue. Every employee is a representative and therefore a recruiter for our organization. 1200 recruiters are certainly better than three.</a:t>
            </a:r>
          </a:p>
          <a:p>
            <a:endParaRPr lang="en-US" dirty="0"/>
          </a:p>
          <a:p>
            <a:r>
              <a:rPr lang="en-US" dirty="0"/>
              <a:t>Finally, we post our new opportunities in our agency intranet news source, ReveNews, every Monday.</a:t>
            </a:r>
          </a:p>
        </p:txBody>
      </p:sp>
      <p:sp>
        <p:nvSpPr>
          <p:cNvPr id="4" name="Slide Number Placeholder 3"/>
          <p:cNvSpPr>
            <a:spLocks noGrp="1"/>
          </p:cNvSpPr>
          <p:nvPr>
            <p:ph type="sldNum" sz="quarter" idx="5"/>
          </p:nvPr>
        </p:nvSpPr>
        <p:spPr/>
        <p:txBody>
          <a:bodyPr/>
          <a:lstStyle/>
          <a:p>
            <a:fld id="{6591294E-3AF3-E849-AEDA-8C49D55EE5CB}" type="slidenum">
              <a:rPr lang="en-US" smtClean="0"/>
              <a:t>11</a:t>
            </a:fld>
            <a:endParaRPr lang="en-US"/>
          </a:p>
        </p:txBody>
      </p:sp>
    </p:spTree>
    <p:extLst>
      <p:ext uri="{BB962C8B-B14F-4D97-AF65-F5344CB8AC3E}">
        <p14:creationId xmlns:p14="http://schemas.microsoft.com/office/powerpoint/2010/main" val="3950367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this information was helpful. This is all I have for you today, unless you have questions.  I would also like to hear any ideas that you may have for activities that we are not doing that is working </a:t>
            </a:r>
            <a:r>
              <a:rPr lang="en-US"/>
              <a:t>for you.</a:t>
            </a:r>
            <a:endParaRPr lang="en-US" dirty="0"/>
          </a:p>
        </p:txBody>
      </p:sp>
      <p:sp>
        <p:nvSpPr>
          <p:cNvPr id="4" name="Slide Number Placeholder 3"/>
          <p:cNvSpPr>
            <a:spLocks noGrp="1"/>
          </p:cNvSpPr>
          <p:nvPr>
            <p:ph type="sldNum" sz="quarter" idx="5"/>
          </p:nvPr>
        </p:nvSpPr>
        <p:spPr/>
        <p:txBody>
          <a:bodyPr/>
          <a:lstStyle/>
          <a:p>
            <a:fld id="{6591294E-3AF3-E849-AEDA-8C49D55EE5CB}" type="slidenum">
              <a:rPr lang="en-US" smtClean="0"/>
              <a:t>12</a:t>
            </a:fld>
            <a:endParaRPr lang="en-US"/>
          </a:p>
        </p:txBody>
      </p:sp>
    </p:spTree>
    <p:extLst>
      <p:ext uri="{BB962C8B-B14F-4D97-AF65-F5344CB8AC3E}">
        <p14:creationId xmlns:p14="http://schemas.microsoft.com/office/powerpoint/2010/main" val="376484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staffing team consists of a close-knit team of three. Chuck and I are both retired military and I am the dedicated military liaison. Lance may only have 5 or so years of experience as a recruiter, but he has 20 years with the agency, has worked in several different job classes, including an Administrative Assistant for two different divisions. Lance knows this agency very well and is our dedicated diversity recruiter.</a:t>
            </a:r>
          </a:p>
        </p:txBody>
      </p:sp>
      <p:sp>
        <p:nvSpPr>
          <p:cNvPr id="4" name="Slide Number Placeholder 3"/>
          <p:cNvSpPr>
            <a:spLocks noGrp="1"/>
          </p:cNvSpPr>
          <p:nvPr>
            <p:ph type="sldNum" sz="quarter" idx="5"/>
          </p:nvPr>
        </p:nvSpPr>
        <p:spPr/>
        <p:txBody>
          <a:bodyPr/>
          <a:lstStyle/>
          <a:p>
            <a:fld id="{6591294E-3AF3-E849-AEDA-8C49D55EE5CB}" type="slidenum">
              <a:rPr lang="en-US" smtClean="0"/>
              <a:t>2</a:t>
            </a:fld>
            <a:endParaRPr lang="en-US"/>
          </a:p>
        </p:txBody>
      </p:sp>
    </p:spTree>
    <p:extLst>
      <p:ext uri="{BB962C8B-B14F-4D97-AF65-F5344CB8AC3E}">
        <p14:creationId xmlns:p14="http://schemas.microsoft.com/office/powerpoint/2010/main" val="85763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previous years, the state has normally had between 300 and 800 jobs open on a regular basis. Prior to 2021, we normally had 6-9 open recruitments regularly here at Revenue.  As you can see, the numbers have increased significantly.</a:t>
            </a:r>
          </a:p>
        </p:txBody>
      </p:sp>
      <p:sp>
        <p:nvSpPr>
          <p:cNvPr id="4" name="Slide Number Placeholder 3"/>
          <p:cNvSpPr>
            <a:spLocks noGrp="1"/>
          </p:cNvSpPr>
          <p:nvPr>
            <p:ph type="sldNum" sz="quarter" idx="5"/>
          </p:nvPr>
        </p:nvSpPr>
        <p:spPr/>
        <p:txBody>
          <a:bodyPr/>
          <a:lstStyle/>
          <a:p>
            <a:fld id="{6591294E-3AF3-E849-AEDA-8C49D55EE5CB}" type="slidenum">
              <a:rPr lang="en-US" smtClean="0"/>
              <a:t>3</a:t>
            </a:fld>
            <a:endParaRPr lang="en-US"/>
          </a:p>
        </p:txBody>
      </p:sp>
    </p:spTree>
    <p:extLst>
      <p:ext uri="{BB962C8B-B14F-4D97-AF65-F5344CB8AC3E}">
        <p14:creationId xmlns:p14="http://schemas.microsoft.com/office/powerpoint/2010/main" val="31207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we have about 150 vacant positions.  We are also losing more employees than any year in recent history.  Of the 132 that have left us, only 11 of those are retirements.  Leaving for other state agencies used to be where we lost the majority of our separations. Now the majority are leaving state service altogether.  </a:t>
            </a:r>
          </a:p>
        </p:txBody>
      </p:sp>
      <p:sp>
        <p:nvSpPr>
          <p:cNvPr id="4" name="Slide Number Placeholder 3"/>
          <p:cNvSpPr>
            <a:spLocks noGrp="1"/>
          </p:cNvSpPr>
          <p:nvPr>
            <p:ph type="sldNum" sz="quarter" idx="5"/>
          </p:nvPr>
        </p:nvSpPr>
        <p:spPr/>
        <p:txBody>
          <a:bodyPr/>
          <a:lstStyle/>
          <a:p>
            <a:fld id="{6591294E-3AF3-E849-AEDA-8C49D55EE5CB}" type="slidenum">
              <a:rPr lang="en-US" smtClean="0"/>
              <a:t>4</a:t>
            </a:fld>
            <a:endParaRPr lang="en-US"/>
          </a:p>
        </p:txBody>
      </p:sp>
    </p:spTree>
    <p:extLst>
      <p:ext uri="{BB962C8B-B14F-4D97-AF65-F5344CB8AC3E}">
        <p14:creationId xmlns:p14="http://schemas.microsoft.com/office/powerpoint/2010/main" val="403089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these numbers, you can see that we are currently on track to open almost as many recruitments this year as we had in 2018, 19 and 20 combined.  </a:t>
            </a:r>
          </a:p>
        </p:txBody>
      </p:sp>
      <p:sp>
        <p:nvSpPr>
          <p:cNvPr id="4" name="Slide Number Placeholder 3"/>
          <p:cNvSpPr>
            <a:spLocks noGrp="1"/>
          </p:cNvSpPr>
          <p:nvPr>
            <p:ph type="sldNum" sz="quarter" idx="5"/>
          </p:nvPr>
        </p:nvSpPr>
        <p:spPr/>
        <p:txBody>
          <a:bodyPr/>
          <a:lstStyle/>
          <a:p>
            <a:fld id="{6591294E-3AF3-E849-AEDA-8C49D55EE5CB}" type="slidenum">
              <a:rPr lang="en-US" smtClean="0"/>
              <a:t>5</a:t>
            </a:fld>
            <a:endParaRPr lang="en-US"/>
          </a:p>
        </p:txBody>
      </p:sp>
    </p:spTree>
    <p:extLst>
      <p:ext uri="{BB962C8B-B14F-4D97-AF65-F5344CB8AC3E}">
        <p14:creationId xmlns:p14="http://schemas.microsoft.com/office/powerpoint/2010/main" val="212197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until this year, our average percentage of referred candidates has been about 50% of our applicant pools.  </a:t>
            </a:r>
          </a:p>
          <a:p>
            <a:endParaRPr lang="en-US" dirty="0"/>
          </a:p>
          <a:p>
            <a:r>
              <a:rPr lang="en-US" dirty="0"/>
              <a:t>From the looks of it, this year is will be around 65%. </a:t>
            </a:r>
          </a:p>
          <a:p>
            <a:r>
              <a:rPr lang="en-US" dirty="0"/>
              <a:t>This sounds like it would be great news, but it isn’t. </a:t>
            </a:r>
          </a:p>
          <a:p>
            <a:r>
              <a:rPr lang="en-US" dirty="0"/>
              <a:t>We are finding is that of those certified, many just do not have the: </a:t>
            </a:r>
          </a:p>
          <a:p>
            <a:r>
              <a:rPr lang="en-US" dirty="0"/>
              <a:t>	knowledge, skills and abilities to start in the position, </a:t>
            </a:r>
          </a:p>
          <a:p>
            <a:r>
              <a:rPr lang="en-US" dirty="0"/>
              <a:t>	or they are declining the offer due to other offers, </a:t>
            </a:r>
          </a:p>
          <a:p>
            <a:r>
              <a:rPr lang="en-US" dirty="0"/>
              <a:t>	the lack of fulltime telework options, </a:t>
            </a:r>
          </a:p>
          <a:p>
            <a:r>
              <a:rPr lang="en-US" dirty="0"/>
              <a:t>	the COVID-19 vaccine mandate, </a:t>
            </a:r>
          </a:p>
          <a:p>
            <a:r>
              <a:rPr lang="en-US" dirty="0"/>
              <a:t>	or we are just losing out to other, faster and more lucrative offers. </a:t>
            </a:r>
          </a:p>
          <a:p>
            <a:endParaRPr lang="en-US" dirty="0"/>
          </a:p>
          <a:p>
            <a:r>
              <a:rPr lang="en-US" dirty="0"/>
              <a:t>But most significantly, our recruitments, as you saw from the previous slide, have </a:t>
            </a:r>
            <a:r>
              <a:rPr lang="en-US" u="sng" dirty="0"/>
              <a:t>more than doubled</a:t>
            </a:r>
            <a:r>
              <a:rPr lang="en-US" dirty="0"/>
              <a:t>, therefore we are seeing </a:t>
            </a:r>
            <a:r>
              <a:rPr lang="en-US" i="1" dirty="0"/>
              <a:t>less than half </a:t>
            </a:r>
            <a:r>
              <a:rPr lang="en-US" dirty="0"/>
              <a:t>the number of applicants as we have seen previously. </a:t>
            </a:r>
          </a:p>
          <a:p>
            <a:endParaRPr lang="en-US" dirty="0"/>
          </a:p>
          <a:p>
            <a:r>
              <a:rPr lang="en-US" dirty="0"/>
              <a:t>And as you will see from our next slide, the number of failed recruitments has skyrocketed.</a:t>
            </a:r>
          </a:p>
        </p:txBody>
      </p:sp>
      <p:sp>
        <p:nvSpPr>
          <p:cNvPr id="4" name="Slide Number Placeholder 3"/>
          <p:cNvSpPr>
            <a:spLocks noGrp="1"/>
          </p:cNvSpPr>
          <p:nvPr>
            <p:ph type="sldNum" sz="quarter" idx="5"/>
          </p:nvPr>
        </p:nvSpPr>
        <p:spPr/>
        <p:txBody>
          <a:bodyPr/>
          <a:lstStyle/>
          <a:p>
            <a:fld id="{6591294E-3AF3-E849-AEDA-8C49D55EE5CB}" type="slidenum">
              <a:rPr lang="en-US" smtClean="0"/>
              <a:t>6</a:t>
            </a:fld>
            <a:endParaRPr lang="en-US"/>
          </a:p>
        </p:txBody>
      </p:sp>
    </p:spTree>
    <p:extLst>
      <p:ext uri="{BB962C8B-B14F-4D97-AF65-F5344CB8AC3E}">
        <p14:creationId xmlns:p14="http://schemas.microsoft.com/office/powerpoint/2010/main" val="393487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and this year have been very difficult years to fill positions. </a:t>
            </a:r>
          </a:p>
          <a:p>
            <a:endParaRPr lang="en-US" dirty="0"/>
          </a:p>
          <a:p>
            <a:r>
              <a:rPr lang="en-US" dirty="0"/>
              <a:t>This thing they are calling the Great Resignation has been difficult on everyone. </a:t>
            </a:r>
          </a:p>
          <a:p>
            <a:endParaRPr lang="en-US" dirty="0"/>
          </a:p>
          <a:p>
            <a:r>
              <a:rPr lang="en-US" dirty="0"/>
              <a:t>Last year we had to fail and re-open 31 recruitments and have already surpassed that in the first 5 months of this year.  </a:t>
            </a:r>
          </a:p>
          <a:p>
            <a:endParaRPr lang="en-US" dirty="0"/>
          </a:p>
          <a:p>
            <a:r>
              <a:rPr lang="en-US" dirty="0"/>
              <a:t>This is a new phenomenon for us.  </a:t>
            </a:r>
          </a:p>
          <a:p>
            <a:endParaRPr lang="en-US" dirty="0"/>
          </a:p>
          <a:p>
            <a:r>
              <a:rPr lang="en-US" dirty="0"/>
              <a:t>The quality of applicants and the low response rate is mostly to blame. </a:t>
            </a:r>
          </a:p>
          <a:p>
            <a:endParaRPr lang="en-US" dirty="0"/>
          </a:p>
          <a:p>
            <a:r>
              <a:rPr lang="en-US" dirty="0"/>
              <a:t>This appears to affect our IT jobs and the more senior professional and technical positions.</a:t>
            </a:r>
          </a:p>
        </p:txBody>
      </p:sp>
      <p:sp>
        <p:nvSpPr>
          <p:cNvPr id="4" name="Slide Number Placeholder 3"/>
          <p:cNvSpPr>
            <a:spLocks noGrp="1"/>
          </p:cNvSpPr>
          <p:nvPr>
            <p:ph type="sldNum" sz="quarter" idx="5"/>
          </p:nvPr>
        </p:nvSpPr>
        <p:spPr/>
        <p:txBody>
          <a:bodyPr/>
          <a:lstStyle/>
          <a:p>
            <a:fld id="{6591294E-3AF3-E849-AEDA-8C49D55EE5CB}" type="slidenum">
              <a:rPr lang="en-US" smtClean="0"/>
              <a:t>7</a:t>
            </a:fld>
            <a:endParaRPr lang="en-US"/>
          </a:p>
        </p:txBody>
      </p:sp>
    </p:spTree>
    <p:extLst>
      <p:ext uri="{BB962C8B-B14F-4D97-AF65-F5344CB8AC3E}">
        <p14:creationId xmlns:p14="http://schemas.microsoft.com/office/powerpoint/2010/main" val="401350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doing a lot to help overcome the dismal numbers and responses that we are getting. </a:t>
            </a:r>
          </a:p>
          <a:p>
            <a:endParaRPr lang="en-US" dirty="0"/>
          </a:p>
          <a:p>
            <a:r>
              <a:rPr lang="en-US" dirty="0"/>
              <a:t>The first thing we did was to give our job announcements a makeover: </a:t>
            </a:r>
          </a:p>
          <a:p>
            <a:pPr marL="628650" lvl="1" indent="-171450">
              <a:buFont typeface="Arial" panose="020B0604020202020204" pitchFamily="34" charset="0"/>
              <a:buChar char="•"/>
            </a:pPr>
            <a:r>
              <a:rPr lang="en-US" dirty="0"/>
              <a:t>	Since most of the job sites that scrape our jobs from Careers.wa.gov only use the first paragraph, we have put the Bottom Line Up Front (BLUF).  </a:t>
            </a:r>
          </a:p>
          <a:p>
            <a:pPr marL="628650" lvl="1" indent="-171450">
              <a:buFont typeface="Arial" panose="020B0604020202020204" pitchFamily="34" charset="0"/>
              <a:buChar char="•"/>
            </a:pPr>
            <a:r>
              <a:rPr lang="en-US" dirty="0"/>
              <a:t>	We worked with Communications and Customer Experience division on some new and exciting graphics as well as worked with the CEC accessibility expert on making our announcements more 	accessible to people of all life circumstances.  </a:t>
            </a:r>
          </a:p>
          <a:p>
            <a:pPr marL="628650" lvl="1" indent="-171450">
              <a:buFont typeface="Arial" panose="020B0604020202020204" pitchFamily="34" charset="0"/>
              <a:buChar char="•"/>
            </a:pPr>
            <a:r>
              <a:rPr lang="en-US" dirty="0"/>
              <a:t>	We have also personalized our announcements with a photo and blurb from the recruiter. </a:t>
            </a:r>
          </a:p>
          <a:p>
            <a:pPr marL="628650" lvl="1" indent="-171450">
              <a:buFont typeface="Arial" panose="020B0604020202020204" pitchFamily="34" charset="0"/>
              <a:buChar char="•"/>
            </a:pPr>
            <a:r>
              <a:rPr lang="en-US" dirty="0"/>
              <a:t>		This has really opened a line of communication with our applicants (no other state agency is doing this).  </a:t>
            </a:r>
          </a:p>
          <a:p>
            <a:pPr marL="628650" lvl="1" indent="-171450">
              <a:buFont typeface="Arial" panose="020B0604020202020204" pitchFamily="34" charset="0"/>
              <a:buChar char="•"/>
            </a:pPr>
            <a:r>
              <a:rPr lang="en-US" dirty="0"/>
              <a:t>	We are also working with divisions on reducing, changing and updating the minimum qualifications so the jobs are more attractive.  </a:t>
            </a:r>
          </a:p>
          <a:p>
            <a:pPr marL="628650" lvl="1" indent="-171450">
              <a:buFont typeface="Arial" panose="020B0604020202020204" pitchFamily="34" charset="0"/>
              <a:buChar char="•"/>
            </a:pPr>
            <a:r>
              <a:rPr lang="en-US" dirty="0"/>
              <a:t>	We have asked the divisions to review their requirements to include only the requirements that the candidates must have, not all the nice-to-have qualifications. </a:t>
            </a:r>
          </a:p>
          <a:p>
            <a:pPr marL="628650" lvl="1" indent="-171450">
              <a:buFont typeface="Arial" panose="020B0604020202020204" pitchFamily="34" charset="0"/>
              <a:buChar char="•"/>
            </a:pPr>
            <a:r>
              <a:rPr lang="en-US" dirty="0"/>
              <a:t>	And the last thing that we have done to improve our announcements is to include a compelling paragraph that tells how wonderful the agency is to work for and it includes a link to our new 	recruitment video and a link to the Student Loan Forgiveness website.</a:t>
            </a:r>
          </a:p>
        </p:txBody>
      </p:sp>
      <p:sp>
        <p:nvSpPr>
          <p:cNvPr id="4" name="Slide Number Placeholder 3"/>
          <p:cNvSpPr>
            <a:spLocks noGrp="1"/>
          </p:cNvSpPr>
          <p:nvPr>
            <p:ph type="sldNum" sz="quarter" idx="5"/>
          </p:nvPr>
        </p:nvSpPr>
        <p:spPr/>
        <p:txBody>
          <a:bodyPr/>
          <a:lstStyle/>
          <a:p>
            <a:fld id="{6591294E-3AF3-E849-AEDA-8C49D55EE5CB}" type="slidenum">
              <a:rPr lang="en-US" smtClean="0"/>
              <a:t>8</a:t>
            </a:fld>
            <a:endParaRPr lang="en-US"/>
          </a:p>
        </p:txBody>
      </p:sp>
    </p:spTree>
    <p:extLst>
      <p:ext uri="{BB962C8B-B14F-4D97-AF65-F5344CB8AC3E}">
        <p14:creationId xmlns:p14="http://schemas.microsoft.com/office/powerpoint/2010/main" val="831724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the recruitment video.  </a:t>
            </a:r>
          </a:p>
          <a:p>
            <a:endParaRPr lang="en-US" dirty="0"/>
          </a:p>
          <a:p>
            <a:r>
              <a:rPr lang="en-US" dirty="0"/>
              <a:t>We worked with CEC to develop a 2 minute recruitment video that showcases DOR as an employer of choice.  </a:t>
            </a:r>
          </a:p>
          <a:p>
            <a:endParaRPr lang="en-US" dirty="0"/>
          </a:p>
          <a:p>
            <a:r>
              <a:rPr lang="en-US" dirty="0"/>
              <a:t>The video has garnered much attention and is even up for an award with the Federal Tax Administration. </a:t>
            </a:r>
          </a:p>
          <a:p>
            <a:endParaRPr lang="en-US" dirty="0"/>
          </a:p>
          <a:p>
            <a:r>
              <a:rPr lang="en-US" dirty="0"/>
              <a:t>Like I said, we include a link in our announcements, include a link on our careers page of DOR.wa.gov and we link it to our social media pages.  </a:t>
            </a:r>
          </a:p>
          <a:p>
            <a:endParaRPr lang="en-US" dirty="0"/>
          </a:p>
          <a:p>
            <a:r>
              <a:rPr lang="en-US" dirty="0"/>
              <a:t>The feedback has been overwhelming and includes several new employees that stated it is the reason they applied to work at Revenue.</a:t>
            </a:r>
          </a:p>
        </p:txBody>
      </p:sp>
      <p:sp>
        <p:nvSpPr>
          <p:cNvPr id="4" name="Slide Number Placeholder 3"/>
          <p:cNvSpPr>
            <a:spLocks noGrp="1"/>
          </p:cNvSpPr>
          <p:nvPr>
            <p:ph type="sldNum" sz="quarter" idx="5"/>
          </p:nvPr>
        </p:nvSpPr>
        <p:spPr/>
        <p:txBody>
          <a:bodyPr/>
          <a:lstStyle/>
          <a:p>
            <a:fld id="{6591294E-3AF3-E849-AEDA-8C49D55EE5CB}" type="slidenum">
              <a:rPr lang="en-US" smtClean="0"/>
              <a:t>9</a:t>
            </a:fld>
            <a:endParaRPr lang="en-US"/>
          </a:p>
        </p:txBody>
      </p:sp>
    </p:spTree>
    <p:extLst>
      <p:ext uri="{BB962C8B-B14F-4D97-AF65-F5344CB8AC3E}">
        <p14:creationId xmlns:p14="http://schemas.microsoft.com/office/powerpoint/2010/main" val="3348336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Department of revenue logo.">
            <a:extLst>
              <a:ext uri="{FF2B5EF4-FFF2-40B4-BE49-F238E27FC236}">
                <a16:creationId xmlns:a16="http://schemas.microsoft.com/office/drawing/2014/main" id="{FC823220-4715-2C4A-8136-64880F23C32F}"/>
              </a:ext>
            </a:extLst>
          </p:cNvPr>
          <p:cNvPicPr>
            <a:picLocks noChangeAspect="1"/>
          </p:cNvPicPr>
          <p:nvPr userDrawn="1"/>
        </p:nvPicPr>
        <p:blipFill>
          <a:blip r:embed="rId2"/>
          <a:stretch>
            <a:fillRect/>
          </a:stretch>
        </p:blipFill>
        <p:spPr>
          <a:xfrm>
            <a:off x="0" y="0"/>
            <a:ext cx="12192000" cy="6858000"/>
          </a:xfrm>
          <a:prstGeom prst="rect">
            <a:avLst/>
          </a:prstGeom>
          <a:ln w="0">
            <a:noFill/>
          </a:ln>
        </p:spPr>
      </p:pic>
      <p:sp>
        <p:nvSpPr>
          <p:cNvPr id="4" name="Date Placeholder 3">
            <a:extLst>
              <a:ext uri="{FF2B5EF4-FFF2-40B4-BE49-F238E27FC236}">
                <a16:creationId xmlns:a16="http://schemas.microsoft.com/office/drawing/2014/main" id="{566D654D-C897-C840-A868-5518CC7FED03}"/>
              </a:ext>
            </a:extLst>
          </p:cNvPr>
          <p:cNvSpPr>
            <a:spLocks noGrp="1"/>
          </p:cNvSpPr>
          <p:nvPr>
            <p:ph type="dt" sz="half" idx="10"/>
          </p:nvPr>
        </p:nvSpPr>
        <p:spPr/>
        <p:txBody>
          <a:bodyPr/>
          <a:lstStyle/>
          <a:p>
            <a:fld id="{F0985024-AD4B-C64C-8373-854260E55D43}" type="datetimeFigureOut">
              <a:rPr lang="en-US" smtClean="0"/>
              <a:t>07/11/2022</a:t>
            </a:fld>
            <a:endParaRPr lang="en-US"/>
          </a:p>
        </p:txBody>
      </p:sp>
      <p:sp>
        <p:nvSpPr>
          <p:cNvPr id="5" name="Footer Placeholder 4">
            <a:extLst>
              <a:ext uri="{FF2B5EF4-FFF2-40B4-BE49-F238E27FC236}">
                <a16:creationId xmlns:a16="http://schemas.microsoft.com/office/drawing/2014/main" id="{0A09D4BC-5A9F-6B42-A47F-23BE08A7C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92E38-3109-AD4B-890C-BD827856B377}"/>
              </a:ext>
            </a:extLst>
          </p:cNvPr>
          <p:cNvSpPr>
            <a:spLocks noGrp="1"/>
          </p:cNvSpPr>
          <p:nvPr>
            <p:ph type="sldNum" sz="quarter" idx="12"/>
          </p:nvPr>
        </p:nvSpPr>
        <p:spPr/>
        <p:txBody>
          <a:bodyPr/>
          <a:lstStyle/>
          <a:p>
            <a:fld id="{27184BC8-BAF9-B944-A4DF-766F7D3B4292}" type="slidenum">
              <a:rPr lang="en-US" smtClean="0"/>
              <a:t>‹#›</a:t>
            </a:fld>
            <a:endParaRPr lang="en-US"/>
          </a:p>
        </p:txBody>
      </p:sp>
      <p:sp>
        <p:nvSpPr>
          <p:cNvPr id="17" name="Title 16">
            <a:extLst>
              <a:ext uri="{FF2B5EF4-FFF2-40B4-BE49-F238E27FC236}">
                <a16:creationId xmlns:a16="http://schemas.microsoft.com/office/drawing/2014/main" id="{3893EE45-748F-764F-84F2-CCD7615C7290}"/>
              </a:ext>
            </a:extLst>
          </p:cNvPr>
          <p:cNvSpPr>
            <a:spLocks noGrp="1"/>
          </p:cNvSpPr>
          <p:nvPr>
            <p:ph type="title"/>
          </p:nvPr>
        </p:nvSpPr>
        <p:spPr>
          <a:xfrm>
            <a:off x="5299409" y="3545010"/>
            <a:ext cx="5943600" cy="929822"/>
          </a:xfrm>
        </p:spPr>
        <p:txBody>
          <a:bodyPr anchor="b" anchorCtr="0">
            <a:normAutofit/>
          </a:bodyPr>
          <a:lstStyle>
            <a:lvl1pPr>
              <a:defRPr sz="3600" b="0" i="0">
                <a:solidFill>
                  <a:schemeClr val="tx1">
                    <a:lumMod val="75000"/>
                    <a:lumOff val="25000"/>
                  </a:schemeClr>
                </a:solidFill>
                <a:latin typeface="Gill Sans MT" panose="020B0502020104020203" pitchFamily="34" charset="77"/>
              </a:defRPr>
            </a:lvl1pPr>
          </a:lstStyle>
          <a:p>
            <a:r>
              <a:rPr lang="en-US"/>
              <a:t>Click to edit Master title style</a:t>
            </a:r>
            <a:endParaRPr lang="en-US" dirty="0"/>
          </a:p>
        </p:txBody>
      </p:sp>
      <p:sp>
        <p:nvSpPr>
          <p:cNvPr id="19" name="Text Placeholder 18">
            <a:extLst>
              <a:ext uri="{FF2B5EF4-FFF2-40B4-BE49-F238E27FC236}">
                <a16:creationId xmlns:a16="http://schemas.microsoft.com/office/drawing/2014/main" id="{3BA76283-4346-2445-B87D-06001C19585E}"/>
              </a:ext>
            </a:extLst>
          </p:cNvPr>
          <p:cNvSpPr>
            <a:spLocks noGrp="1"/>
          </p:cNvSpPr>
          <p:nvPr>
            <p:ph type="body" sz="quarter" idx="14" hasCustomPrompt="1"/>
          </p:nvPr>
        </p:nvSpPr>
        <p:spPr>
          <a:xfrm>
            <a:off x="5299408" y="4481866"/>
            <a:ext cx="5943600" cy="401892"/>
          </a:xfrm>
        </p:spPr>
        <p:txBody>
          <a:bodyPr anchor="b" anchorCtr="0">
            <a:noAutofit/>
          </a:bodyPr>
          <a:lstStyle>
            <a:lvl1pPr marL="0" indent="0">
              <a:buNone/>
              <a:defRPr sz="2400" b="0" i="0">
                <a:solidFill>
                  <a:schemeClr val="tx1">
                    <a:lumMod val="75000"/>
                    <a:lumOff val="25000"/>
                  </a:schemeClr>
                </a:solidFill>
                <a:latin typeface="Gill Sans MT" panose="020B0502020104020203" pitchFamily="34" charset="77"/>
              </a:defRPr>
            </a:lvl1pPr>
          </a:lstStyle>
          <a:p>
            <a:pPr lvl="0"/>
            <a:r>
              <a:rPr lang="en-US" dirty="0"/>
              <a:t>Click to edit subtitle text</a:t>
            </a:r>
          </a:p>
        </p:txBody>
      </p:sp>
      <p:sp>
        <p:nvSpPr>
          <p:cNvPr id="20" name="Text Placeholder 18">
            <a:extLst>
              <a:ext uri="{FF2B5EF4-FFF2-40B4-BE49-F238E27FC236}">
                <a16:creationId xmlns:a16="http://schemas.microsoft.com/office/drawing/2014/main" id="{41F29364-FBD7-EF46-94A5-1316BE4D19B9}"/>
              </a:ext>
            </a:extLst>
          </p:cNvPr>
          <p:cNvSpPr>
            <a:spLocks noGrp="1"/>
          </p:cNvSpPr>
          <p:nvPr>
            <p:ph type="body" sz="quarter" idx="15" hasCustomPrompt="1"/>
          </p:nvPr>
        </p:nvSpPr>
        <p:spPr>
          <a:xfrm>
            <a:off x="5299407" y="4890792"/>
            <a:ext cx="5943600" cy="488468"/>
          </a:xfrm>
        </p:spPr>
        <p:txBody>
          <a:bodyPr anchor="b" anchorCtr="0">
            <a:normAutofit/>
          </a:bodyPr>
          <a:lstStyle>
            <a:lvl1pPr marL="0" indent="0">
              <a:buNone/>
              <a:defRPr sz="1800" b="0" i="0">
                <a:solidFill>
                  <a:schemeClr val="tx1">
                    <a:lumMod val="75000"/>
                    <a:lumOff val="25000"/>
                  </a:schemeClr>
                </a:solidFill>
                <a:latin typeface="Gill Sans MT" panose="020B0502020104020203" pitchFamily="34" charset="77"/>
              </a:defRPr>
            </a:lvl1pPr>
          </a:lstStyle>
          <a:p>
            <a:pPr lvl="0"/>
            <a:r>
              <a:rPr lang="en-US" dirty="0"/>
              <a:t>Click to edit Presenter’s name(s), Date</a:t>
            </a:r>
          </a:p>
        </p:txBody>
      </p:sp>
    </p:spTree>
    <p:extLst>
      <p:ext uri="{BB962C8B-B14F-4D97-AF65-F5344CB8AC3E}">
        <p14:creationId xmlns:p14="http://schemas.microsoft.com/office/powerpoint/2010/main" val="422386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12702-07CE-3A40-95BB-6E5AAA40E9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94CCDC-91E2-B34F-9A9D-3CBE083FA0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69EEEA-D0C7-444A-B170-C578D87B9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B41DC1-34DC-FF43-870C-E59DB22DEA76}"/>
              </a:ext>
            </a:extLst>
          </p:cNvPr>
          <p:cNvSpPr>
            <a:spLocks noGrp="1"/>
          </p:cNvSpPr>
          <p:nvPr>
            <p:ph type="dt" sz="half" idx="10"/>
          </p:nvPr>
        </p:nvSpPr>
        <p:spPr/>
        <p:txBody>
          <a:bodyPr/>
          <a:lstStyle/>
          <a:p>
            <a:fld id="{F0985024-AD4B-C64C-8373-854260E55D43}" type="datetimeFigureOut">
              <a:rPr lang="en-US" smtClean="0"/>
              <a:t>07/11/2022</a:t>
            </a:fld>
            <a:endParaRPr lang="en-US"/>
          </a:p>
        </p:txBody>
      </p:sp>
      <p:sp>
        <p:nvSpPr>
          <p:cNvPr id="6" name="Footer Placeholder 5">
            <a:extLst>
              <a:ext uri="{FF2B5EF4-FFF2-40B4-BE49-F238E27FC236}">
                <a16:creationId xmlns:a16="http://schemas.microsoft.com/office/drawing/2014/main" id="{19BBA868-8090-C34C-AABE-2543E5365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ED25ED-07B8-7E4B-8C7A-E11D481E5AB7}"/>
              </a:ext>
            </a:extLst>
          </p:cNvPr>
          <p:cNvSpPr>
            <a:spLocks noGrp="1"/>
          </p:cNvSpPr>
          <p:nvPr>
            <p:ph type="sldNum" sz="quarter" idx="12"/>
          </p:nvPr>
        </p:nvSpPr>
        <p:spPr/>
        <p:txBody>
          <a:bodyPr/>
          <a:lstStyle/>
          <a:p>
            <a:fld id="{27184BC8-BAF9-B944-A4DF-766F7D3B4292}" type="slidenum">
              <a:rPr lang="en-US" smtClean="0"/>
              <a:t>‹#›</a:t>
            </a:fld>
            <a:endParaRPr lang="en-US"/>
          </a:p>
        </p:txBody>
      </p:sp>
    </p:spTree>
    <p:extLst>
      <p:ext uri="{BB962C8B-B14F-4D97-AF65-F5344CB8AC3E}">
        <p14:creationId xmlns:p14="http://schemas.microsoft.com/office/powerpoint/2010/main" val="193407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kk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5912-49BC-D046-AC41-70202F7707D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550FD05-1869-D945-98EB-24438859A391}"/>
              </a:ext>
            </a:extLst>
          </p:cNvPr>
          <p:cNvSpPr>
            <a:spLocks noGrp="1"/>
          </p:cNvSpPr>
          <p:nvPr>
            <p:ph idx="1"/>
          </p:nvPr>
        </p:nvSpPr>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aseline="0">
                <a:solidFill>
                  <a:schemeClr val="tx1">
                    <a:lumMod val="75000"/>
                    <a:lumOff val="25000"/>
                  </a:schemeClr>
                </a:solidFill>
                <a:latin typeface="Gill Sans MT" panose="020B0502020104020203" pitchFamily="34" charset="77"/>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837A4F5C-3BB4-E04A-89BE-52DFCE1608D7}"/>
              </a:ext>
            </a:extLst>
          </p:cNvPr>
          <p:cNvSpPr>
            <a:spLocks noGrp="1"/>
          </p:cNvSpPr>
          <p:nvPr>
            <p:ph type="dt" sz="half" idx="10"/>
          </p:nvPr>
        </p:nvSpPr>
        <p:spPr/>
        <p:txBody>
          <a:bodyPr/>
          <a:lstStyle/>
          <a:p>
            <a:fld id="{F0985024-AD4B-C64C-8373-854260E55D43}" type="datetimeFigureOut">
              <a:rPr lang="en-US" smtClean="0"/>
              <a:t>07/11/2022</a:t>
            </a:fld>
            <a:endParaRPr lang="en-US"/>
          </a:p>
        </p:txBody>
      </p:sp>
      <p:sp>
        <p:nvSpPr>
          <p:cNvPr id="5" name="Footer Placeholder 4">
            <a:extLst>
              <a:ext uri="{FF2B5EF4-FFF2-40B4-BE49-F238E27FC236}">
                <a16:creationId xmlns:a16="http://schemas.microsoft.com/office/drawing/2014/main" id="{43C6FBB4-EF10-BD47-B2FC-D2314A570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30B2F-3A59-814C-BB7E-71E209E9208C}"/>
              </a:ext>
            </a:extLst>
          </p:cNvPr>
          <p:cNvSpPr>
            <a:spLocks noGrp="1"/>
          </p:cNvSpPr>
          <p:nvPr>
            <p:ph type="sldNum" sz="quarter" idx="12"/>
          </p:nvPr>
        </p:nvSpPr>
        <p:spPr/>
        <p:txBody>
          <a:bodyPr/>
          <a:lstStyle/>
          <a:p>
            <a:fld id="{27184BC8-BAF9-B944-A4DF-766F7D3B4292}" type="slidenum">
              <a:rPr lang="en-US" smtClean="0"/>
              <a:t>‹#›</a:t>
            </a:fld>
            <a:endParaRPr lang="en-US"/>
          </a:p>
        </p:txBody>
      </p:sp>
    </p:spTree>
    <p:extLst>
      <p:ext uri="{BB962C8B-B14F-4D97-AF65-F5344CB8AC3E}">
        <p14:creationId xmlns:p14="http://schemas.microsoft.com/office/powerpoint/2010/main" val="2760763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10CCC-64D5-0E4A-8400-E3CBF2E871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3AE307-3C22-A842-8AFE-803A390F04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73D6417-EA93-AE42-887C-A4970DC78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96A62A-3589-D64A-8315-DFACEDCC8DCB}"/>
              </a:ext>
            </a:extLst>
          </p:cNvPr>
          <p:cNvSpPr>
            <a:spLocks noGrp="1"/>
          </p:cNvSpPr>
          <p:nvPr>
            <p:ph type="dt" sz="half" idx="10"/>
          </p:nvPr>
        </p:nvSpPr>
        <p:spPr/>
        <p:txBody>
          <a:bodyPr/>
          <a:lstStyle/>
          <a:p>
            <a:fld id="{F0985024-AD4B-C64C-8373-854260E55D43}" type="datetimeFigureOut">
              <a:rPr lang="en-US" smtClean="0"/>
              <a:t>07/11/2022</a:t>
            </a:fld>
            <a:endParaRPr lang="en-US"/>
          </a:p>
        </p:txBody>
      </p:sp>
      <p:sp>
        <p:nvSpPr>
          <p:cNvPr id="6" name="Footer Placeholder 5">
            <a:extLst>
              <a:ext uri="{FF2B5EF4-FFF2-40B4-BE49-F238E27FC236}">
                <a16:creationId xmlns:a16="http://schemas.microsoft.com/office/drawing/2014/main" id="{16781DC7-AD5F-7243-AACB-368298AFA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C72FA-565B-A445-8C65-7980C0EDFB98}"/>
              </a:ext>
            </a:extLst>
          </p:cNvPr>
          <p:cNvSpPr>
            <a:spLocks noGrp="1"/>
          </p:cNvSpPr>
          <p:nvPr>
            <p:ph type="sldNum" sz="quarter" idx="12"/>
          </p:nvPr>
        </p:nvSpPr>
        <p:spPr/>
        <p:txBody>
          <a:bodyPr/>
          <a:lstStyle/>
          <a:p>
            <a:fld id="{27184BC8-BAF9-B944-A4DF-766F7D3B4292}" type="slidenum">
              <a:rPr lang="en-US" smtClean="0"/>
              <a:t>‹#›</a:t>
            </a:fld>
            <a:endParaRPr lang="en-US"/>
          </a:p>
        </p:txBody>
      </p:sp>
    </p:spTree>
    <p:extLst>
      <p:ext uri="{BB962C8B-B14F-4D97-AF65-F5344CB8AC3E}">
        <p14:creationId xmlns:p14="http://schemas.microsoft.com/office/powerpoint/2010/main" val="2173842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C680-4F42-564C-A994-7263591263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DE9D08-43BE-D842-8749-24C0ADF578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8727B-53FE-C146-8094-12544AAE8C34}"/>
              </a:ext>
            </a:extLst>
          </p:cNvPr>
          <p:cNvSpPr>
            <a:spLocks noGrp="1"/>
          </p:cNvSpPr>
          <p:nvPr>
            <p:ph type="dt" sz="half" idx="10"/>
          </p:nvPr>
        </p:nvSpPr>
        <p:spPr/>
        <p:txBody>
          <a:bodyPr/>
          <a:lstStyle/>
          <a:p>
            <a:fld id="{F0985024-AD4B-C64C-8373-854260E55D43}" type="datetimeFigureOut">
              <a:rPr lang="en-US" smtClean="0"/>
              <a:t>07/11/2022</a:t>
            </a:fld>
            <a:endParaRPr lang="en-US"/>
          </a:p>
        </p:txBody>
      </p:sp>
      <p:sp>
        <p:nvSpPr>
          <p:cNvPr id="5" name="Footer Placeholder 4">
            <a:extLst>
              <a:ext uri="{FF2B5EF4-FFF2-40B4-BE49-F238E27FC236}">
                <a16:creationId xmlns:a16="http://schemas.microsoft.com/office/drawing/2014/main" id="{816DEF95-D862-3F4E-98AA-96B09079D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7B42B-1913-B340-8060-F475E896F1FA}"/>
              </a:ext>
            </a:extLst>
          </p:cNvPr>
          <p:cNvSpPr>
            <a:spLocks noGrp="1"/>
          </p:cNvSpPr>
          <p:nvPr>
            <p:ph type="sldNum" sz="quarter" idx="12"/>
          </p:nvPr>
        </p:nvSpPr>
        <p:spPr/>
        <p:txBody>
          <a:bodyPr/>
          <a:lstStyle/>
          <a:p>
            <a:fld id="{27184BC8-BAF9-B944-A4DF-766F7D3B4292}" type="slidenum">
              <a:rPr lang="en-US" smtClean="0"/>
              <a:t>‹#›</a:t>
            </a:fld>
            <a:endParaRPr lang="en-US"/>
          </a:p>
        </p:txBody>
      </p:sp>
    </p:spTree>
    <p:extLst>
      <p:ext uri="{BB962C8B-B14F-4D97-AF65-F5344CB8AC3E}">
        <p14:creationId xmlns:p14="http://schemas.microsoft.com/office/powerpoint/2010/main" val="3881818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7D5872-C1D4-FE4E-921A-1E614FFA92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F89743-8E61-1B44-9175-1EF1708B73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EBC82-A1A7-894D-8DB1-6643989D6149}"/>
              </a:ext>
            </a:extLst>
          </p:cNvPr>
          <p:cNvSpPr>
            <a:spLocks noGrp="1"/>
          </p:cNvSpPr>
          <p:nvPr>
            <p:ph type="dt" sz="half" idx="10"/>
          </p:nvPr>
        </p:nvSpPr>
        <p:spPr/>
        <p:txBody>
          <a:bodyPr/>
          <a:lstStyle/>
          <a:p>
            <a:fld id="{F0985024-AD4B-C64C-8373-854260E55D43}" type="datetimeFigureOut">
              <a:rPr lang="en-US" smtClean="0"/>
              <a:t>07/11/2022</a:t>
            </a:fld>
            <a:endParaRPr lang="en-US"/>
          </a:p>
        </p:txBody>
      </p:sp>
      <p:sp>
        <p:nvSpPr>
          <p:cNvPr id="5" name="Footer Placeholder 4">
            <a:extLst>
              <a:ext uri="{FF2B5EF4-FFF2-40B4-BE49-F238E27FC236}">
                <a16:creationId xmlns:a16="http://schemas.microsoft.com/office/drawing/2014/main" id="{B87A7BF3-38F4-A148-AAB6-83D276221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0F49E-8763-A445-8695-3A0420A9F95B}"/>
              </a:ext>
            </a:extLst>
          </p:cNvPr>
          <p:cNvSpPr>
            <a:spLocks noGrp="1"/>
          </p:cNvSpPr>
          <p:nvPr>
            <p:ph type="sldNum" sz="quarter" idx="12"/>
          </p:nvPr>
        </p:nvSpPr>
        <p:spPr/>
        <p:txBody>
          <a:bodyPr/>
          <a:lstStyle/>
          <a:p>
            <a:fld id="{27184BC8-BAF9-B944-A4DF-766F7D3B4292}" type="slidenum">
              <a:rPr lang="en-US" smtClean="0"/>
              <a:t>‹#›</a:t>
            </a:fld>
            <a:endParaRPr lang="en-US"/>
          </a:p>
        </p:txBody>
      </p:sp>
    </p:spTree>
    <p:extLst>
      <p:ext uri="{BB962C8B-B14F-4D97-AF65-F5344CB8AC3E}">
        <p14:creationId xmlns:p14="http://schemas.microsoft.com/office/powerpoint/2010/main" val="87151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5912-49BC-D046-AC41-70202F7707D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550FD05-1869-D945-98EB-24438859A391}"/>
              </a:ext>
            </a:extLst>
          </p:cNvPr>
          <p:cNvSpPr>
            <a:spLocks noGrp="1"/>
          </p:cNvSpPr>
          <p:nvPr>
            <p:ph idx="1"/>
          </p:nvPr>
        </p:nvSpPr>
        <p:spPr>
          <a:xfrm>
            <a:off x="838200" y="1825625"/>
            <a:ext cx="8226287" cy="4351338"/>
          </a:xfrm>
        </p:spPr>
        <p:txBody>
          <a:bodyPr/>
          <a:lstStyle>
            <a:lvl1pPr>
              <a:defRPr baseline="0">
                <a:solidFill>
                  <a:schemeClr val="tx1">
                    <a:lumMod val="75000"/>
                    <a:lumOff val="25000"/>
                  </a:schemeClr>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37A4F5C-3BB4-E04A-89BE-52DFCE1608D7}"/>
              </a:ext>
            </a:extLst>
          </p:cNvPr>
          <p:cNvSpPr>
            <a:spLocks noGrp="1"/>
          </p:cNvSpPr>
          <p:nvPr>
            <p:ph type="dt" sz="half" idx="10"/>
          </p:nvPr>
        </p:nvSpPr>
        <p:spPr/>
        <p:txBody>
          <a:bodyPr/>
          <a:lstStyle/>
          <a:p>
            <a:fld id="{F0985024-AD4B-C64C-8373-854260E55D43}" type="datetimeFigureOut">
              <a:rPr lang="en-US" smtClean="0"/>
              <a:t>07/11/2022</a:t>
            </a:fld>
            <a:endParaRPr lang="en-US"/>
          </a:p>
        </p:txBody>
      </p:sp>
      <p:sp>
        <p:nvSpPr>
          <p:cNvPr id="5" name="Footer Placeholder 4">
            <a:extLst>
              <a:ext uri="{FF2B5EF4-FFF2-40B4-BE49-F238E27FC236}">
                <a16:creationId xmlns:a16="http://schemas.microsoft.com/office/drawing/2014/main" id="{43C6FBB4-EF10-BD47-B2FC-D2314A570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30B2F-3A59-814C-BB7E-71E209E9208C}"/>
              </a:ext>
            </a:extLst>
          </p:cNvPr>
          <p:cNvSpPr>
            <a:spLocks noGrp="1"/>
          </p:cNvSpPr>
          <p:nvPr>
            <p:ph type="sldNum" sz="quarter" idx="12"/>
          </p:nvPr>
        </p:nvSpPr>
        <p:spPr/>
        <p:txBody>
          <a:bodyPr/>
          <a:lstStyle/>
          <a:p>
            <a:fld id="{27184BC8-BAF9-B944-A4DF-766F7D3B4292}" type="slidenum">
              <a:rPr lang="en-US" smtClean="0"/>
              <a:t>‹#›</a:t>
            </a:fld>
            <a:endParaRPr lang="en-US"/>
          </a:p>
        </p:txBody>
      </p:sp>
    </p:spTree>
    <p:extLst>
      <p:ext uri="{BB962C8B-B14F-4D97-AF65-F5344CB8AC3E}">
        <p14:creationId xmlns:p14="http://schemas.microsoft.com/office/powerpoint/2010/main" val="967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5912-49BC-D046-AC41-70202F770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50FD05-1869-D945-98EB-24438859A391}"/>
              </a:ext>
            </a:extLst>
          </p:cNvPr>
          <p:cNvSpPr>
            <a:spLocks noGrp="1"/>
          </p:cNvSpPr>
          <p:nvPr>
            <p:ph idx="1"/>
          </p:nvPr>
        </p:nvSpPr>
        <p:spPr>
          <a:xfrm>
            <a:off x="838200" y="1825625"/>
            <a:ext cx="8226287" cy="4351338"/>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37A4F5C-3BB4-E04A-89BE-52DFCE1608D7}"/>
              </a:ext>
            </a:extLst>
          </p:cNvPr>
          <p:cNvSpPr>
            <a:spLocks noGrp="1"/>
          </p:cNvSpPr>
          <p:nvPr>
            <p:ph type="dt" sz="half" idx="10"/>
          </p:nvPr>
        </p:nvSpPr>
        <p:spPr/>
        <p:txBody>
          <a:bodyPr/>
          <a:lstStyle/>
          <a:p>
            <a:fld id="{F0985024-AD4B-C64C-8373-854260E55D43}" type="datetimeFigureOut">
              <a:rPr lang="en-US" smtClean="0"/>
              <a:t>07/11/2022</a:t>
            </a:fld>
            <a:endParaRPr lang="en-US"/>
          </a:p>
        </p:txBody>
      </p:sp>
      <p:sp>
        <p:nvSpPr>
          <p:cNvPr id="5" name="Footer Placeholder 4">
            <a:extLst>
              <a:ext uri="{FF2B5EF4-FFF2-40B4-BE49-F238E27FC236}">
                <a16:creationId xmlns:a16="http://schemas.microsoft.com/office/drawing/2014/main" id="{43C6FBB4-EF10-BD47-B2FC-D2314A570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30B2F-3A59-814C-BB7E-71E209E9208C}"/>
              </a:ext>
            </a:extLst>
          </p:cNvPr>
          <p:cNvSpPr>
            <a:spLocks noGrp="1"/>
          </p:cNvSpPr>
          <p:nvPr>
            <p:ph type="sldNum" sz="quarter" idx="12"/>
          </p:nvPr>
        </p:nvSpPr>
        <p:spPr/>
        <p:txBody>
          <a:bodyPr/>
          <a:lstStyle/>
          <a:p>
            <a:fld id="{27184BC8-BAF9-B944-A4DF-766F7D3B4292}" type="slidenum">
              <a:rPr lang="en-US" smtClean="0"/>
              <a:t>‹#›</a:t>
            </a:fld>
            <a:endParaRPr lang="en-US"/>
          </a:p>
        </p:txBody>
      </p:sp>
    </p:spTree>
    <p:extLst>
      <p:ext uri="{BB962C8B-B14F-4D97-AF65-F5344CB8AC3E}">
        <p14:creationId xmlns:p14="http://schemas.microsoft.com/office/powerpoint/2010/main" val="385693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8D2D-899C-0B4F-A634-0E834416E5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5A545FE-3058-AE43-9E72-C3AC4A489C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4FB660-C6DC-0B4C-873E-56EC85D271DB}"/>
              </a:ext>
            </a:extLst>
          </p:cNvPr>
          <p:cNvSpPr>
            <a:spLocks noGrp="1"/>
          </p:cNvSpPr>
          <p:nvPr>
            <p:ph type="dt" sz="half" idx="10"/>
          </p:nvPr>
        </p:nvSpPr>
        <p:spPr/>
        <p:txBody>
          <a:bodyPr/>
          <a:lstStyle/>
          <a:p>
            <a:fld id="{F0985024-AD4B-C64C-8373-854260E55D43}" type="datetimeFigureOut">
              <a:rPr lang="en-US" smtClean="0"/>
              <a:t>07/11/2022</a:t>
            </a:fld>
            <a:endParaRPr lang="en-US"/>
          </a:p>
        </p:txBody>
      </p:sp>
      <p:sp>
        <p:nvSpPr>
          <p:cNvPr id="5" name="Footer Placeholder 4">
            <a:extLst>
              <a:ext uri="{FF2B5EF4-FFF2-40B4-BE49-F238E27FC236}">
                <a16:creationId xmlns:a16="http://schemas.microsoft.com/office/drawing/2014/main" id="{578EDC53-A89D-504E-9F8E-B2F6F82AE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B9E1C-843B-5C43-B93B-52E2DD4B420A}"/>
              </a:ext>
            </a:extLst>
          </p:cNvPr>
          <p:cNvSpPr>
            <a:spLocks noGrp="1"/>
          </p:cNvSpPr>
          <p:nvPr>
            <p:ph type="sldNum" sz="quarter" idx="12"/>
          </p:nvPr>
        </p:nvSpPr>
        <p:spPr/>
        <p:txBody>
          <a:bodyPr/>
          <a:lstStyle/>
          <a:p>
            <a:fld id="{27184BC8-BAF9-B944-A4DF-766F7D3B4292}" type="slidenum">
              <a:rPr lang="en-US" smtClean="0"/>
              <a:t>‹#›</a:t>
            </a:fld>
            <a:endParaRPr lang="en-US"/>
          </a:p>
        </p:txBody>
      </p:sp>
    </p:spTree>
    <p:extLst>
      <p:ext uri="{BB962C8B-B14F-4D97-AF65-F5344CB8AC3E}">
        <p14:creationId xmlns:p14="http://schemas.microsoft.com/office/powerpoint/2010/main" val="74830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5D0AB-6171-A946-BABB-1457171387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BD61E2-FC38-EB43-B144-A70DBF14891F}"/>
              </a:ext>
            </a:extLst>
          </p:cNvPr>
          <p:cNvSpPr>
            <a:spLocks noGrp="1"/>
          </p:cNvSpPr>
          <p:nvPr>
            <p:ph type="dt" sz="half" idx="10"/>
          </p:nvPr>
        </p:nvSpPr>
        <p:spPr/>
        <p:txBody>
          <a:bodyPr/>
          <a:lstStyle/>
          <a:p>
            <a:fld id="{F0985024-AD4B-C64C-8373-854260E55D43}" type="datetimeFigureOut">
              <a:rPr lang="en-US" smtClean="0"/>
              <a:t>07/11/2022</a:t>
            </a:fld>
            <a:endParaRPr lang="en-US"/>
          </a:p>
        </p:txBody>
      </p:sp>
      <p:sp>
        <p:nvSpPr>
          <p:cNvPr id="4" name="Footer Placeholder 3">
            <a:extLst>
              <a:ext uri="{FF2B5EF4-FFF2-40B4-BE49-F238E27FC236}">
                <a16:creationId xmlns:a16="http://schemas.microsoft.com/office/drawing/2014/main" id="{0A83C270-48F7-0A45-8A24-520F04722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2C5817-2754-0647-AD0A-4FBFEFF0DCBC}"/>
              </a:ext>
            </a:extLst>
          </p:cNvPr>
          <p:cNvSpPr>
            <a:spLocks noGrp="1"/>
          </p:cNvSpPr>
          <p:nvPr>
            <p:ph type="sldNum" sz="quarter" idx="12"/>
          </p:nvPr>
        </p:nvSpPr>
        <p:spPr/>
        <p:txBody>
          <a:bodyPr/>
          <a:lstStyle/>
          <a:p>
            <a:fld id="{27184BC8-BAF9-B944-A4DF-766F7D3B4292}" type="slidenum">
              <a:rPr lang="en-US" smtClean="0"/>
              <a:t>‹#›</a:t>
            </a:fld>
            <a:endParaRPr lang="en-US"/>
          </a:p>
        </p:txBody>
      </p:sp>
    </p:spTree>
    <p:extLst>
      <p:ext uri="{BB962C8B-B14F-4D97-AF65-F5344CB8AC3E}">
        <p14:creationId xmlns:p14="http://schemas.microsoft.com/office/powerpoint/2010/main" val="258886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B01C-C633-4F4D-94FF-F6FB189C2C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AA1D79E-0530-4849-83EA-6A7C4D8379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2198156-9BA7-DE4D-B3E1-FE5467071F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9333B9-4A2F-904C-A2A2-932C4E142569}"/>
              </a:ext>
            </a:extLst>
          </p:cNvPr>
          <p:cNvSpPr>
            <a:spLocks noGrp="1"/>
          </p:cNvSpPr>
          <p:nvPr>
            <p:ph type="dt" sz="half" idx="10"/>
          </p:nvPr>
        </p:nvSpPr>
        <p:spPr/>
        <p:txBody>
          <a:bodyPr/>
          <a:lstStyle/>
          <a:p>
            <a:fld id="{F0985024-AD4B-C64C-8373-854260E55D43}" type="datetimeFigureOut">
              <a:rPr lang="en-US" smtClean="0"/>
              <a:t>07/11/2022</a:t>
            </a:fld>
            <a:endParaRPr lang="en-US"/>
          </a:p>
        </p:txBody>
      </p:sp>
      <p:sp>
        <p:nvSpPr>
          <p:cNvPr id="6" name="Footer Placeholder 5">
            <a:extLst>
              <a:ext uri="{FF2B5EF4-FFF2-40B4-BE49-F238E27FC236}">
                <a16:creationId xmlns:a16="http://schemas.microsoft.com/office/drawing/2014/main" id="{AE5A17B9-DC8C-D342-8102-A2F804156F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69FC3-AD4D-534F-8886-E8B4DC189DD1}"/>
              </a:ext>
            </a:extLst>
          </p:cNvPr>
          <p:cNvSpPr>
            <a:spLocks noGrp="1"/>
          </p:cNvSpPr>
          <p:nvPr>
            <p:ph type="sldNum" sz="quarter" idx="12"/>
          </p:nvPr>
        </p:nvSpPr>
        <p:spPr/>
        <p:txBody>
          <a:bodyPr/>
          <a:lstStyle/>
          <a:p>
            <a:fld id="{27184BC8-BAF9-B944-A4DF-766F7D3B4292}" type="slidenum">
              <a:rPr lang="en-US" smtClean="0"/>
              <a:t>‹#›</a:t>
            </a:fld>
            <a:endParaRPr lang="en-US"/>
          </a:p>
        </p:txBody>
      </p:sp>
    </p:spTree>
    <p:extLst>
      <p:ext uri="{BB962C8B-B14F-4D97-AF65-F5344CB8AC3E}">
        <p14:creationId xmlns:p14="http://schemas.microsoft.com/office/powerpoint/2010/main" val="397503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D6B3-0A79-EF44-B13C-1BA2AD7CF0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A40C06-2899-0242-ABBA-54B425B745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D207FE-B772-C843-8B7D-3DEC5FAA2B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3A0220-C2F5-024F-B522-A19738F9B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BC15A5-A015-6040-B414-F000C97333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D5FE52-68B3-AB47-BAD3-B632FB38BDBC}"/>
              </a:ext>
            </a:extLst>
          </p:cNvPr>
          <p:cNvSpPr>
            <a:spLocks noGrp="1"/>
          </p:cNvSpPr>
          <p:nvPr>
            <p:ph type="dt" sz="half" idx="10"/>
          </p:nvPr>
        </p:nvSpPr>
        <p:spPr/>
        <p:txBody>
          <a:bodyPr/>
          <a:lstStyle/>
          <a:p>
            <a:fld id="{F0985024-AD4B-C64C-8373-854260E55D43}" type="datetimeFigureOut">
              <a:rPr lang="en-US" smtClean="0"/>
              <a:t>07/11/2022</a:t>
            </a:fld>
            <a:endParaRPr lang="en-US"/>
          </a:p>
        </p:txBody>
      </p:sp>
      <p:sp>
        <p:nvSpPr>
          <p:cNvPr id="8" name="Footer Placeholder 7">
            <a:extLst>
              <a:ext uri="{FF2B5EF4-FFF2-40B4-BE49-F238E27FC236}">
                <a16:creationId xmlns:a16="http://schemas.microsoft.com/office/drawing/2014/main" id="{C23842D1-F1FB-2D4F-BC20-E0960E0E7E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DAB5AC-8383-D449-8C6C-8C12F80C6D6E}"/>
              </a:ext>
            </a:extLst>
          </p:cNvPr>
          <p:cNvSpPr>
            <a:spLocks noGrp="1"/>
          </p:cNvSpPr>
          <p:nvPr>
            <p:ph type="sldNum" sz="quarter" idx="12"/>
          </p:nvPr>
        </p:nvSpPr>
        <p:spPr/>
        <p:txBody>
          <a:bodyPr/>
          <a:lstStyle/>
          <a:p>
            <a:fld id="{27184BC8-BAF9-B944-A4DF-766F7D3B4292}" type="slidenum">
              <a:rPr lang="en-US" smtClean="0"/>
              <a:t>‹#›</a:t>
            </a:fld>
            <a:endParaRPr lang="en-US"/>
          </a:p>
        </p:txBody>
      </p:sp>
    </p:spTree>
    <p:extLst>
      <p:ext uri="{BB962C8B-B14F-4D97-AF65-F5344CB8AC3E}">
        <p14:creationId xmlns:p14="http://schemas.microsoft.com/office/powerpoint/2010/main" val="267286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EEE2E-59B7-B744-8241-5EAA9B25B6FA}"/>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750A07F-8B6B-C64E-904F-034A53AF7839}"/>
              </a:ext>
            </a:extLst>
          </p:cNvPr>
          <p:cNvSpPr>
            <a:spLocks noGrp="1"/>
          </p:cNvSpPr>
          <p:nvPr>
            <p:ph type="dt" sz="half" idx="10"/>
          </p:nvPr>
        </p:nvSpPr>
        <p:spPr/>
        <p:txBody>
          <a:bodyPr/>
          <a:lstStyle/>
          <a:p>
            <a:fld id="{F0985024-AD4B-C64C-8373-854260E55D43}" type="datetimeFigureOut">
              <a:rPr lang="en-US" smtClean="0"/>
              <a:t>07/11/2022</a:t>
            </a:fld>
            <a:endParaRPr lang="en-US"/>
          </a:p>
        </p:txBody>
      </p:sp>
      <p:sp>
        <p:nvSpPr>
          <p:cNvPr id="4" name="Footer Placeholder 3">
            <a:extLst>
              <a:ext uri="{FF2B5EF4-FFF2-40B4-BE49-F238E27FC236}">
                <a16:creationId xmlns:a16="http://schemas.microsoft.com/office/drawing/2014/main" id="{1A1DA435-94EF-0F4A-A331-30E342BDEE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531C37-88EC-3240-BA65-CD2B937B0B36}"/>
              </a:ext>
            </a:extLst>
          </p:cNvPr>
          <p:cNvSpPr>
            <a:spLocks noGrp="1"/>
          </p:cNvSpPr>
          <p:nvPr>
            <p:ph type="sldNum" sz="quarter" idx="12"/>
          </p:nvPr>
        </p:nvSpPr>
        <p:spPr/>
        <p:txBody>
          <a:bodyPr/>
          <a:lstStyle/>
          <a:p>
            <a:fld id="{27184BC8-BAF9-B944-A4DF-766F7D3B4292}" type="slidenum">
              <a:rPr lang="en-US" smtClean="0"/>
              <a:t>‹#›</a:t>
            </a:fld>
            <a:endParaRPr lang="en-US"/>
          </a:p>
        </p:txBody>
      </p:sp>
    </p:spTree>
    <p:extLst>
      <p:ext uri="{BB962C8B-B14F-4D97-AF65-F5344CB8AC3E}">
        <p14:creationId xmlns:p14="http://schemas.microsoft.com/office/powerpoint/2010/main" val="94681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37975-090B-674D-BD40-DC2D26337FA5}"/>
              </a:ext>
            </a:extLst>
          </p:cNvPr>
          <p:cNvSpPr>
            <a:spLocks noGrp="1"/>
          </p:cNvSpPr>
          <p:nvPr>
            <p:ph type="dt" sz="half" idx="10"/>
          </p:nvPr>
        </p:nvSpPr>
        <p:spPr/>
        <p:txBody>
          <a:bodyPr/>
          <a:lstStyle/>
          <a:p>
            <a:fld id="{F0985024-AD4B-C64C-8373-854260E55D43}" type="datetimeFigureOut">
              <a:rPr lang="en-US" smtClean="0"/>
              <a:t>07/11/2022</a:t>
            </a:fld>
            <a:endParaRPr lang="en-US"/>
          </a:p>
        </p:txBody>
      </p:sp>
      <p:sp>
        <p:nvSpPr>
          <p:cNvPr id="3" name="Footer Placeholder 2">
            <a:extLst>
              <a:ext uri="{FF2B5EF4-FFF2-40B4-BE49-F238E27FC236}">
                <a16:creationId xmlns:a16="http://schemas.microsoft.com/office/drawing/2014/main" id="{CD850033-AC4F-F443-9C1F-09D16A42B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92073D-4F2F-0941-AB50-082BE7196F14}"/>
              </a:ext>
            </a:extLst>
          </p:cNvPr>
          <p:cNvSpPr>
            <a:spLocks noGrp="1"/>
          </p:cNvSpPr>
          <p:nvPr>
            <p:ph type="sldNum" sz="quarter" idx="12"/>
          </p:nvPr>
        </p:nvSpPr>
        <p:spPr/>
        <p:txBody>
          <a:bodyPr/>
          <a:lstStyle/>
          <a:p>
            <a:fld id="{27184BC8-BAF9-B944-A4DF-766F7D3B4292}" type="slidenum">
              <a:rPr lang="en-US" smtClean="0"/>
              <a:t>‹#›</a:t>
            </a:fld>
            <a:endParaRPr lang="en-US"/>
          </a:p>
        </p:txBody>
      </p:sp>
    </p:spTree>
    <p:extLst>
      <p:ext uri="{BB962C8B-B14F-4D97-AF65-F5344CB8AC3E}">
        <p14:creationId xmlns:p14="http://schemas.microsoft.com/office/powerpoint/2010/main" val="230592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E81153-2822-6441-A541-6D72F234DAE8}"/>
              </a:ext>
            </a:extLst>
          </p:cNvPr>
          <p:cNvPicPr>
            <a:picLocks noChangeAspect="1"/>
          </p:cNvPicPr>
          <p:nvPr userDrawn="1"/>
        </p:nvPicPr>
        <p:blipFill>
          <a:blip r:embed="rId16"/>
          <a:stretch>
            <a:fillRect/>
          </a:stretch>
        </p:blipFill>
        <p:spPr>
          <a:xfrm>
            <a:off x="0" y="0"/>
            <a:ext cx="12192000" cy="1638300"/>
          </a:xfrm>
          <a:prstGeom prst="rect">
            <a:avLst/>
          </a:prstGeom>
        </p:spPr>
      </p:pic>
      <p:sp>
        <p:nvSpPr>
          <p:cNvPr id="2" name="Title Placeholder 1">
            <a:extLst>
              <a:ext uri="{FF2B5EF4-FFF2-40B4-BE49-F238E27FC236}">
                <a16:creationId xmlns:a16="http://schemas.microsoft.com/office/drawing/2014/main" id="{05D5CFB5-AEF6-2141-B596-F9DB7EE9D2E9}"/>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C32A1C1-C231-4140-8113-01B923CB7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0A1AC5E-16F5-0E41-9B93-D471044B1B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85024-AD4B-C64C-8373-854260E55D43}" type="datetimeFigureOut">
              <a:rPr lang="en-US" smtClean="0"/>
              <a:t>07/11/2022</a:t>
            </a:fld>
            <a:endParaRPr lang="en-US"/>
          </a:p>
        </p:txBody>
      </p:sp>
      <p:sp>
        <p:nvSpPr>
          <p:cNvPr id="5" name="Footer Placeholder 4">
            <a:extLst>
              <a:ext uri="{FF2B5EF4-FFF2-40B4-BE49-F238E27FC236}">
                <a16:creationId xmlns:a16="http://schemas.microsoft.com/office/drawing/2014/main" id="{808AF865-C908-824C-828C-2ED8262B90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F6EA40-C80C-C046-AC96-9DEB5E92CD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84BC8-BAF9-B944-A4DF-766F7D3B4292}" type="slidenum">
              <a:rPr lang="en-US" smtClean="0"/>
              <a:t>‹#›</a:t>
            </a:fld>
            <a:endParaRPr lang="en-US"/>
          </a:p>
        </p:txBody>
      </p:sp>
    </p:spTree>
    <p:extLst>
      <p:ext uri="{BB962C8B-B14F-4D97-AF65-F5344CB8AC3E}">
        <p14:creationId xmlns:p14="http://schemas.microsoft.com/office/powerpoint/2010/main" val="3328775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2" r:id="rId5"/>
    <p:sldLayoutId id="2147483652" r:id="rId6"/>
    <p:sldLayoutId id="2147483653" r:id="rId7"/>
    <p:sldLayoutId id="2147483654" r:id="rId8"/>
    <p:sldLayoutId id="2147483655" r:id="rId9"/>
    <p:sldLayoutId id="2147483656" r:id="rId10"/>
    <p:sldLayoutId id="2147483661"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3600" b="0" i="0" kern="1200">
          <a:solidFill>
            <a:schemeClr val="tx1">
              <a:lumMod val="75000"/>
              <a:lumOff val="25000"/>
            </a:schemeClr>
          </a:solidFill>
          <a:latin typeface="Gill Sans MT" panose="020B050202010402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3400-286F-5444-BF6E-5BFF50709764}"/>
              </a:ext>
            </a:extLst>
          </p:cNvPr>
          <p:cNvSpPr>
            <a:spLocks noGrp="1"/>
          </p:cNvSpPr>
          <p:nvPr>
            <p:ph type="title"/>
          </p:nvPr>
        </p:nvSpPr>
        <p:spPr/>
        <p:txBody>
          <a:bodyPr/>
          <a:lstStyle/>
          <a:p>
            <a:r>
              <a:rPr lang="en-US" dirty="0"/>
              <a:t>Revenue Staffing Team</a:t>
            </a:r>
          </a:p>
        </p:txBody>
      </p:sp>
      <p:sp>
        <p:nvSpPr>
          <p:cNvPr id="3" name="Text Placeholder 2">
            <a:extLst>
              <a:ext uri="{FF2B5EF4-FFF2-40B4-BE49-F238E27FC236}">
                <a16:creationId xmlns:a16="http://schemas.microsoft.com/office/drawing/2014/main" id="{623CE4A3-B14A-F14A-A231-54AB16835517}"/>
              </a:ext>
            </a:extLst>
          </p:cNvPr>
          <p:cNvSpPr>
            <a:spLocks noGrp="1"/>
          </p:cNvSpPr>
          <p:nvPr>
            <p:ph type="body" sz="quarter" idx="14"/>
          </p:nvPr>
        </p:nvSpPr>
        <p:spPr/>
        <p:txBody>
          <a:bodyPr/>
          <a:lstStyle/>
          <a:p>
            <a:r>
              <a:rPr lang="en-US" dirty="0"/>
              <a:t>What we are doing in the “Great Resignation”</a:t>
            </a:r>
          </a:p>
        </p:txBody>
      </p:sp>
      <p:sp>
        <p:nvSpPr>
          <p:cNvPr id="4" name="Text Placeholder 3">
            <a:extLst>
              <a:ext uri="{FF2B5EF4-FFF2-40B4-BE49-F238E27FC236}">
                <a16:creationId xmlns:a16="http://schemas.microsoft.com/office/drawing/2014/main" id="{E880E0F4-0587-E041-9F22-9CC12A1E48DA}"/>
              </a:ext>
            </a:extLst>
          </p:cNvPr>
          <p:cNvSpPr>
            <a:spLocks noGrp="1"/>
          </p:cNvSpPr>
          <p:nvPr>
            <p:ph type="body" sz="quarter" idx="15"/>
          </p:nvPr>
        </p:nvSpPr>
        <p:spPr/>
        <p:txBody>
          <a:bodyPr/>
          <a:lstStyle/>
          <a:p>
            <a:r>
              <a:rPr lang="en-US" dirty="0"/>
              <a:t>Patrick Sutten, Senior Recruiter, </a:t>
            </a:r>
            <a:r>
              <a:rPr lang="en-US"/>
              <a:t>Military Liaison</a:t>
            </a:r>
            <a:endParaRPr lang="en-US" dirty="0"/>
          </a:p>
        </p:txBody>
      </p:sp>
    </p:spTree>
    <p:extLst>
      <p:ext uri="{BB962C8B-B14F-4D97-AF65-F5344CB8AC3E}">
        <p14:creationId xmlns:p14="http://schemas.microsoft.com/office/powerpoint/2010/main" val="424870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AAC8-6B38-49A6-ABCF-652B2B84EED5}"/>
              </a:ext>
            </a:extLst>
          </p:cNvPr>
          <p:cNvSpPr>
            <a:spLocks noGrp="1"/>
          </p:cNvSpPr>
          <p:nvPr>
            <p:ph type="title"/>
          </p:nvPr>
        </p:nvSpPr>
        <p:spPr/>
        <p:txBody>
          <a:bodyPr/>
          <a:lstStyle/>
          <a:p>
            <a:r>
              <a:rPr lang="en-US" dirty="0"/>
              <a:t>What Are We Doing to Beat the Great Resignation?</a:t>
            </a:r>
          </a:p>
        </p:txBody>
      </p:sp>
      <p:sp>
        <p:nvSpPr>
          <p:cNvPr id="3" name="Content Placeholder 2">
            <a:extLst>
              <a:ext uri="{FF2B5EF4-FFF2-40B4-BE49-F238E27FC236}">
                <a16:creationId xmlns:a16="http://schemas.microsoft.com/office/drawing/2014/main" id="{70104BA2-C831-458A-BA90-D9FD9D357C93}"/>
              </a:ext>
            </a:extLst>
          </p:cNvPr>
          <p:cNvSpPr>
            <a:spLocks noGrp="1"/>
          </p:cNvSpPr>
          <p:nvPr>
            <p:ph sz="half" idx="1"/>
          </p:nvPr>
        </p:nvSpPr>
        <p:spPr>
          <a:xfrm>
            <a:off x="838199" y="1825625"/>
            <a:ext cx="10158351" cy="4351338"/>
          </a:xfrm>
        </p:spPr>
        <p:txBody>
          <a:bodyPr>
            <a:normAutofit lnSpcReduction="10000"/>
          </a:bodyPr>
          <a:lstStyle/>
          <a:p>
            <a:r>
              <a:rPr lang="en-US" dirty="0"/>
              <a:t>Career Fairs</a:t>
            </a:r>
          </a:p>
          <a:p>
            <a:endParaRPr lang="en-US" dirty="0"/>
          </a:p>
          <a:p>
            <a:r>
              <a:rPr lang="en-US" dirty="0"/>
              <a:t>Handshake</a:t>
            </a:r>
          </a:p>
          <a:p>
            <a:endParaRPr lang="en-US" dirty="0"/>
          </a:p>
          <a:p>
            <a:r>
              <a:rPr lang="en-US" dirty="0"/>
              <a:t>Statewide BRG’s/state agencies</a:t>
            </a:r>
          </a:p>
          <a:p>
            <a:endParaRPr lang="en-US" dirty="0"/>
          </a:p>
          <a:p>
            <a:r>
              <a:rPr lang="en-US" dirty="0"/>
              <a:t>Social media (FB, LinkedIn, Twitter)</a:t>
            </a:r>
          </a:p>
          <a:p>
            <a:pPr marL="0" indent="0">
              <a:buNone/>
            </a:pPr>
            <a:endParaRPr lang="en-US" dirty="0"/>
          </a:p>
          <a:p>
            <a:r>
              <a:rPr lang="en-US" dirty="0"/>
              <a:t>Paid job sites</a:t>
            </a:r>
          </a:p>
        </p:txBody>
      </p:sp>
      <p:pic>
        <p:nvPicPr>
          <p:cNvPr id="6" name="Content Placeholder 5">
            <a:extLst>
              <a:ext uri="{FF2B5EF4-FFF2-40B4-BE49-F238E27FC236}">
                <a16:creationId xmlns:a16="http://schemas.microsoft.com/office/drawing/2014/main" id="{27FB6864-25A6-4F3C-A1CE-226A70CC5FCB}"/>
              </a:ext>
            </a:extLst>
          </p:cNvPr>
          <p:cNvPicPr>
            <a:picLocks noGrp="1" noChangeAspect="1"/>
          </p:cNvPicPr>
          <p:nvPr>
            <p:ph sz="half" idx="2"/>
          </p:nvPr>
        </p:nvPicPr>
        <p:blipFill>
          <a:blip r:embed="rId3"/>
          <a:stretch>
            <a:fillRect/>
          </a:stretch>
        </p:blipFill>
        <p:spPr>
          <a:xfrm>
            <a:off x="7634605" y="3052690"/>
            <a:ext cx="3217895" cy="1685564"/>
          </a:xfrm>
        </p:spPr>
      </p:pic>
    </p:spTree>
    <p:extLst>
      <p:ext uri="{BB962C8B-B14F-4D97-AF65-F5344CB8AC3E}">
        <p14:creationId xmlns:p14="http://schemas.microsoft.com/office/powerpoint/2010/main" val="131500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C0A3E-5D3F-4AEB-9CB4-C26793B91436}"/>
              </a:ext>
            </a:extLst>
          </p:cNvPr>
          <p:cNvSpPr>
            <a:spLocks noGrp="1"/>
          </p:cNvSpPr>
          <p:nvPr>
            <p:ph type="title"/>
          </p:nvPr>
        </p:nvSpPr>
        <p:spPr>
          <a:xfrm>
            <a:off x="838200" y="365125"/>
            <a:ext cx="10515600" cy="1325563"/>
          </a:xfrm>
        </p:spPr>
        <p:txBody>
          <a:bodyPr anchor="b">
            <a:normAutofit/>
          </a:bodyPr>
          <a:lstStyle/>
          <a:p>
            <a:r>
              <a:rPr lang="en-US" dirty="0"/>
              <a:t>What Are We Doing to Beat the Great Resignation?</a:t>
            </a:r>
          </a:p>
        </p:txBody>
      </p:sp>
      <p:sp>
        <p:nvSpPr>
          <p:cNvPr id="4" name="Content Placeholder 3">
            <a:extLst>
              <a:ext uri="{FF2B5EF4-FFF2-40B4-BE49-F238E27FC236}">
                <a16:creationId xmlns:a16="http://schemas.microsoft.com/office/drawing/2014/main" id="{2BDBBC2A-D6D4-42FD-9466-85431F1C4A45}"/>
              </a:ext>
            </a:extLst>
          </p:cNvPr>
          <p:cNvSpPr>
            <a:spLocks noGrp="1"/>
          </p:cNvSpPr>
          <p:nvPr>
            <p:ph sz="half" idx="1"/>
          </p:nvPr>
        </p:nvSpPr>
        <p:spPr>
          <a:xfrm>
            <a:off x="838200" y="2024743"/>
            <a:ext cx="5181600" cy="3531734"/>
          </a:xfrm>
        </p:spPr>
        <p:txBody>
          <a:bodyPr>
            <a:normAutofit fontScale="92500" lnSpcReduction="20000"/>
          </a:bodyPr>
          <a:lstStyle/>
          <a:p>
            <a:r>
              <a:rPr lang="en-US" dirty="0"/>
              <a:t>Mitigating Implicit Bias in the Hiring Process Course.</a:t>
            </a:r>
          </a:p>
          <a:p>
            <a:endParaRPr lang="en-US" dirty="0"/>
          </a:p>
          <a:p>
            <a:r>
              <a:rPr lang="en-US" dirty="0"/>
              <a:t>Hire Right Guide</a:t>
            </a:r>
          </a:p>
          <a:p>
            <a:endParaRPr lang="en-US" dirty="0"/>
          </a:p>
          <a:p>
            <a:r>
              <a:rPr lang="en-US" dirty="0"/>
              <a:t>New Supervisor Orientation</a:t>
            </a:r>
          </a:p>
          <a:p>
            <a:endParaRPr lang="en-US" dirty="0"/>
          </a:p>
          <a:p>
            <a:r>
              <a:rPr lang="en-US" dirty="0"/>
              <a:t>Post our new jobs weekly on ReveNews</a:t>
            </a:r>
          </a:p>
          <a:p>
            <a:endParaRPr lang="en-US" dirty="0"/>
          </a:p>
          <a:p>
            <a:endParaRPr lang="en-US" dirty="0"/>
          </a:p>
          <a:p>
            <a:endParaRPr lang="en-US" dirty="0"/>
          </a:p>
        </p:txBody>
      </p:sp>
      <p:pic>
        <p:nvPicPr>
          <p:cNvPr id="6" name="Content Placeholder 5" descr="A group of people posing for a photo&#10;&#10;Description automatically generated">
            <a:extLst>
              <a:ext uri="{FF2B5EF4-FFF2-40B4-BE49-F238E27FC236}">
                <a16:creationId xmlns:a16="http://schemas.microsoft.com/office/drawing/2014/main" id="{7904BC5B-82ED-45CE-929C-E580259AA33B}"/>
              </a:ext>
            </a:extLst>
          </p:cNvPr>
          <p:cNvPicPr>
            <a:picLocks noGrp="1" noChangeAspect="1"/>
          </p:cNvPicPr>
          <p:nvPr>
            <p:ph sz="half" idx="2"/>
          </p:nvPr>
        </p:nvPicPr>
        <p:blipFill rotWithShape="1">
          <a:blip r:embed="rId3"/>
          <a:srcRect l="7642" r="17039"/>
          <a:stretch/>
        </p:blipFill>
        <p:spPr>
          <a:xfrm>
            <a:off x="6172200" y="1825625"/>
            <a:ext cx="5181600" cy="4351338"/>
          </a:xfrm>
          <a:noFill/>
        </p:spPr>
      </p:pic>
    </p:spTree>
    <p:extLst>
      <p:ext uri="{BB962C8B-B14F-4D97-AF65-F5344CB8AC3E}">
        <p14:creationId xmlns:p14="http://schemas.microsoft.com/office/powerpoint/2010/main" val="1549318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C139-D25C-445A-A8C1-99BA2A96C8EE}"/>
              </a:ext>
            </a:extLst>
          </p:cNvPr>
          <p:cNvSpPr>
            <a:spLocks noGrp="1"/>
          </p:cNvSpPr>
          <p:nvPr>
            <p:ph type="title"/>
          </p:nvPr>
        </p:nvSpPr>
        <p:spPr>
          <a:xfrm>
            <a:off x="838200" y="365125"/>
            <a:ext cx="10515600" cy="1325563"/>
          </a:xfrm>
        </p:spPr>
        <p:txBody>
          <a:bodyPr anchor="b">
            <a:normAutofit/>
          </a:bodyPr>
          <a:lstStyle/>
          <a:p>
            <a:r>
              <a:rPr lang="en-US" dirty="0"/>
              <a:t>Questions???</a:t>
            </a:r>
          </a:p>
        </p:txBody>
      </p:sp>
      <p:pic>
        <p:nvPicPr>
          <p:cNvPr id="6" name="Content Placeholder 5" descr="A picture containing graffiti, painted&#10;&#10;Description automatically generated">
            <a:extLst>
              <a:ext uri="{FF2B5EF4-FFF2-40B4-BE49-F238E27FC236}">
                <a16:creationId xmlns:a16="http://schemas.microsoft.com/office/drawing/2014/main" id="{77791F11-F0B9-4E51-94A5-72A015EF0D3E}"/>
              </a:ext>
            </a:extLst>
          </p:cNvPr>
          <p:cNvPicPr>
            <a:picLocks noGrp="1" noChangeAspect="1"/>
          </p:cNvPicPr>
          <p:nvPr>
            <p:ph idx="1"/>
          </p:nvPr>
        </p:nvPicPr>
        <p:blipFill>
          <a:blip r:embed="rId3"/>
          <a:stretch>
            <a:fillRect/>
          </a:stretch>
        </p:blipFill>
        <p:spPr>
          <a:xfrm>
            <a:off x="2824317" y="1825625"/>
            <a:ext cx="6543365" cy="4351338"/>
          </a:xfrm>
          <a:noFill/>
        </p:spPr>
      </p:pic>
    </p:spTree>
    <p:extLst>
      <p:ext uri="{BB962C8B-B14F-4D97-AF65-F5344CB8AC3E}">
        <p14:creationId xmlns:p14="http://schemas.microsoft.com/office/powerpoint/2010/main" val="243375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EA88-0292-024F-A2DB-413190338671}"/>
              </a:ext>
            </a:extLst>
          </p:cNvPr>
          <p:cNvSpPr>
            <a:spLocks noGrp="1"/>
          </p:cNvSpPr>
          <p:nvPr>
            <p:ph type="title"/>
          </p:nvPr>
        </p:nvSpPr>
        <p:spPr>
          <a:xfrm>
            <a:off x="838200" y="365125"/>
            <a:ext cx="10515600" cy="1325563"/>
          </a:xfrm>
        </p:spPr>
        <p:txBody>
          <a:bodyPr anchor="b">
            <a:normAutofit/>
          </a:bodyPr>
          <a:lstStyle/>
          <a:p>
            <a:r>
              <a:rPr lang="en-US" dirty="0"/>
              <a:t>DOR Staffing Team</a:t>
            </a:r>
          </a:p>
        </p:txBody>
      </p:sp>
      <p:sp>
        <p:nvSpPr>
          <p:cNvPr id="3" name="Content Placeholder 2">
            <a:extLst>
              <a:ext uri="{FF2B5EF4-FFF2-40B4-BE49-F238E27FC236}">
                <a16:creationId xmlns:a16="http://schemas.microsoft.com/office/drawing/2014/main" id="{B6A4A93A-BD08-F240-879D-13ACFB3B3484}"/>
              </a:ext>
            </a:extLst>
          </p:cNvPr>
          <p:cNvSpPr>
            <a:spLocks noGrp="1"/>
          </p:cNvSpPr>
          <p:nvPr>
            <p:ph sz="half" idx="1"/>
          </p:nvPr>
        </p:nvSpPr>
        <p:spPr>
          <a:xfrm>
            <a:off x="838200" y="1825625"/>
            <a:ext cx="5181600" cy="4351338"/>
          </a:xfrm>
        </p:spPr>
        <p:txBody>
          <a:bodyPr>
            <a:normAutofit/>
          </a:bodyPr>
          <a:lstStyle/>
          <a:p>
            <a:r>
              <a:rPr lang="en-US" sz="2200"/>
              <a:t>Chuck Johnson, TARM - 14 years of recruiting experience with the State of WA. Retired military.</a:t>
            </a:r>
          </a:p>
          <a:p>
            <a:endParaRPr lang="en-US" sz="2200"/>
          </a:p>
          <a:p>
            <a:r>
              <a:rPr lang="en-US" sz="2200"/>
              <a:t>Patrick Sutten, Sr Recruiter - 20+ years of recruiting experience, both military and State of WA. Retired military.</a:t>
            </a:r>
          </a:p>
          <a:p>
            <a:endParaRPr lang="en-US" sz="2200"/>
          </a:p>
          <a:p>
            <a:r>
              <a:rPr lang="en-US" sz="2200"/>
              <a:t>Lance Proctor, Sr Recruiter – 5 years of recruiting experience with State of WA, 20 years of State employment experience.</a:t>
            </a:r>
          </a:p>
        </p:txBody>
      </p:sp>
      <p:pic>
        <p:nvPicPr>
          <p:cNvPr id="5" name="Picture 4" descr="A group of men posing for a picture&#10;&#10;Description automatically generated with medium confidence">
            <a:extLst>
              <a:ext uri="{FF2B5EF4-FFF2-40B4-BE49-F238E27FC236}">
                <a16:creationId xmlns:a16="http://schemas.microsoft.com/office/drawing/2014/main" id="{192AD26F-4279-4D70-A114-BF00686887E9}"/>
              </a:ext>
            </a:extLst>
          </p:cNvPr>
          <p:cNvPicPr>
            <a:picLocks noChangeAspect="1"/>
          </p:cNvPicPr>
          <p:nvPr/>
        </p:nvPicPr>
        <p:blipFill rotWithShape="1">
          <a:blip r:embed="rId3"/>
          <a:srcRect l="270" r="-1" b="-1"/>
          <a:stretch/>
        </p:blipFill>
        <p:spPr>
          <a:xfrm>
            <a:off x="6172200" y="1825625"/>
            <a:ext cx="5181600" cy="4351338"/>
          </a:xfrm>
          <a:prstGeom prst="rect">
            <a:avLst/>
          </a:prstGeom>
          <a:noFill/>
        </p:spPr>
      </p:pic>
    </p:spTree>
    <p:extLst>
      <p:ext uri="{BB962C8B-B14F-4D97-AF65-F5344CB8AC3E}">
        <p14:creationId xmlns:p14="http://schemas.microsoft.com/office/powerpoint/2010/main" val="92600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D877-25E1-0342-949A-DA36D77D45C3}"/>
              </a:ext>
            </a:extLst>
          </p:cNvPr>
          <p:cNvSpPr>
            <a:spLocks noGrp="1"/>
          </p:cNvSpPr>
          <p:nvPr>
            <p:ph type="title"/>
          </p:nvPr>
        </p:nvSpPr>
        <p:spPr>
          <a:xfrm>
            <a:off x="838200" y="365125"/>
            <a:ext cx="10515600" cy="1325563"/>
          </a:xfrm>
        </p:spPr>
        <p:txBody>
          <a:bodyPr anchor="b">
            <a:normAutofit/>
          </a:bodyPr>
          <a:lstStyle/>
          <a:p>
            <a:r>
              <a:rPr lang="en-US" dirty="0"/>
              <a:t>Current Recruitments</a:t>
            </a:r>
          </a:p>
        </p:txBody>
      </p:sp>
      <p:graphicFrame>
        <p:nvGraphicFramePr>
          <p:cNvPr id="5" name="Content Placeholder 2">
            <a:extLst>
              <a:ext uri="{FF2B5EF4-FFF2-40B4-BE49-F238E27FC236}">
                <a16:creationId xmlns:a16="http://schemas.microsoft.com/office/drawing/2014/main" id="{A12A82B0-B4BF-94D3-8D0C-AACBACF87693}"/>
              </a:ext>
            </a:extLst>
          </p:cNvPr>
          <p:cNvGraphicFramePr>
            <a:graphicFrameLocks noGrp="1"/>
          </p:cNvGraphicFramePr>
          <p:nvPr>
            <p:ph idx="1"/>
            <p:extLst>
              <p:ext uri="{D42A27DB-BD31-4B8C-83A1-F6EECF244321}">
                <p14:modId xmlns:p14="http://schemas.microsoft.com/office/powerpoint/2010/main" val="25601335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673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5E04-8AB0-4F59-AAA9-9E2B18839C27}"/>
              </a:ext>
            </a:extLst>
          </p:cNvPr>
          <p:cNvSpPr>
            <a:spLocks noGrp="1"/>
          </p:cNvSpPr>
          <p:nvPr>
            <p:ph type="title"/>
          </p:nvPr>
        </p:nvSpPr>
        <p:spPr/>
        <p:txBody>
          <a:bodyPr/>
          <a:lstStyle/>
          <a:p>
            <a:r>
              <a:rPr lang="en-US" dirty="0"/>
              <a:t>Numbers for 2022</a:t>
            </a:r>
          </a:p>
        </p:txBody>
      </p:sp>
      <p:sp>
        <p:nvSpPr>
          <p:cNvPr id="3" name="Content Placeholder 2">
            <a:extLst>
              <a:ext uri="{FF2B5EF4-FFF2-40B4-BE49-F238E27FC236}">
                <a16:creationId xmlns:a16="http://schemas.microsoft.com/office/drawing/2014/main" id="{CB048A73-9C70-4116-9E80-4D8BB7F68783}"/>
              </a:ext>
            </a:extLst>
          </p:cNvPr>
          <p:cNvSpPr>
            <a:spLocks noGrp="1"/>
          </p:cNvSpPr>
          <p:nvPr>
            <p:ph idx="1"/>
          </p:nvPr>
        </p:nvSpPr>
        <p:spPr/>
        <p:txBody>
          <a:bodyPr/>
          <a:lstStyle/>
          <a:p>
            <a:endParaRPr lang="en-US" dirty="0"/>
          </a:p>
          <a:p>
            <a:r>
              <a:rPr lang="en-US" dirty="0"/>
              <a:t>DOR authorized FTE count is:  </a:t>
            </a:r>
            <a:r>
              <a:rPr lang="en-US" dirty="0">
                <a:solidFill>
                  <a:srgbClr val="FF0000"/>
                </a:solidFill>
              </a:rPr>
              <a:t>1379</a:t>
            </a:r>
          </a:p>
          <a:p>
            <a:endParaRPr lang="en-US" dirty="0"/>
          </a:p>
          <a:p>
            <a:r>
              <a:rPr lang="en-US" dirty="0"/>
              <a:t>Total Number of Permanent Employees: </a:t>
            </a:r>
            <a:r>
              <a:rPr lang="en-US" dirty="0">
                <a:solidFill>
                  <a:srgbClr val="FF0000"/>
                </a:solidFill>
              </a:rPr>
              <a:t>1222</a:t>
            </a:r>
          </a:p>
          <a:p>
            <a:endParaRPr lang="en-US" dirty="0"/>
          </a:p>
          <a:p>
            <a:r>
              <a:rPr lang="en-US" dirty="0"/>
              <a:t>YTD Total Employees Who Left DOR:  </a:t>
            </a:r>
            <a:r>
              <a:rPr lang="en-US" dirty="0">
                <a:solidFill>
                  <a:srgbClr val="FF0000"/>
                </a:solidFill>
              </a:rPr>
              <a:t>132</a:t>
            </a:r>
          </a:p>
          <a:p>
            <a:endParaRPr lang="en-US" dirty="0"/>
          </a:p>
          <a:p>
            <a:r>
              <a:rPr lang="en-US" dirty="0"/>
              <a:t>YTD Employees Who Left State Service:  </a:t>
            </a:r>
            <a:r>
              <a:rPr lang="en-US" dirty="0">
                <a:solidFill>
                  <a:srgbClr val="FF0000"/>
                </a:solidFill>
              </a:rPr>
              <a:t>99</a:t>
            </a:r>
          </a:p>
        </p:txBody>
      </p:sp>
    </p:spTree>
    <p:extLst>
      <p:ext uri="{BB962C8B-B14F-4D97-AF65-F5344CB8AC3E}">
        <p14:creationId xmlns:p14="http://schemas.microsoft.com/office/powerpoint/2010/main" val="1880671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00DB-4DF8-4F0E-99A4-79750DC96027}"/>
              </a:ext>
            </a:extLst>
          </p:cNvPr>
          <p:cNvSpPr>
            <a:spLocks noGrp="1"/>
          </p:cNvSpPr>
          <p:nvPr>
            <p:ph type="title"/>
          </p:nvPr>
        </p:nvSpPr>
        <p:spPr/>
        <p:txBody>
          <a:bodyPr/>
          <a:lstStyle/>
          <a:p>
            <a:r>
              <a:rPr lang="en-US" dirty="0"/>
              <a:t>Comparisons</a:t>
            </a:r>
          </a:p>
        </p:txBody>
      </p:sp>
      <p:sp>
        <p:nvSpPr>
          <p:cNvPr id="3" name="Content Placeholder 2">
            <a:extLst>
              <a:ext uri="{FF2B5EF4-FFF2-40B4-BE49-F238E27FC236}">
                <a16:creationId xmlns:a16="http://schemas.microsoft.com/office/drawing/2014/main" id="{3BB3C351-F61B-4E90-B337-4448C8048F1C}"/>
              </a:ext>
            </a:extLst>
          </p:cNvPr>
          <p:cNvSpPr>
            <a:spLocks noGrp="1"/>
          </p:cNvSpPr>
          <p:nvPr>
            <p:ph idx="1"/>
          </p:nvPr>
        </p:nvSpPr>
        <p:spPr/>
        <p:txBody>
          <a:bodyPr>
            <a:normAutofit fontScale="92500" lnSpcReduction="10000"/>
          </a:bodyPr>
          <a:lstStyle/>
          <a:p>
            <a:r>
              <a:rPr lang="en-US" dirty="0"/>
              <a:t>Year by Year Volume Progression</a:t>
            </a:r>
          </a:p>
          <a:p>
            <a:endParaRPr lang="en-US" dirty="0"/>
          </a:p>
          <a:p>
            <a:r>
              <a:rPr lang="en-US" dirty="0"/>
              <a:t>	2018 we conducted </a:t>
            </a:r>
            <a:r>
              <a:rPr lang="en-US" dirty="0">
                <a:solidFill>
                  <a:srgbClr val="FF0000"/>
                </a:solidFill>
              </a:rPr>
              <a:t>213</a:t>
            </a:r>
            <a:r>
              <a:rPr lang="en-US" dirty="0"/>
              <a:t> Recruitments</a:t>
            </a:r>
          </a:p>
          <a:p>
            <a:r>
              <a:rPr lang="en-US" dirty="0"/>
              <a:t>	2019 we conducted </a:t>
            </a:r>
            <a:r>
              <a:rPr lang="en-US" dirty="0">
                <a:solidFill>
                  <a:srgbClr val="FF0000"/>
                </a:solidFill>
              </a:rPr>
              <a:t>215</a:t>
            </a:r>
            <a:r>
              <a:rPr lang="en-US" dirty="0"/>
              <a:t> Recruitments </a:t>
            </a:r>
          </a:p>
          <a:p>
            <a:r>
              <a:rPr lang="en-US" dirty="0"/>
              <a:t>	2020 we conducted </a:t>
            </a:r>
            <a:r>
              <a:rPr lang="en-US" dirty="0">
                <a:solidFill>
                  <a:srgbClr val="FF0000"/>
                </a:solidFill>
              </a:rPr>
              <a:t>104</a:t>
            </a:r>
            <a:r>
              <a:rPr lang="en-US" dirty="0"/>
              <a:t> Recruitments*</a:t>
            </a:r>
          </a:p>
          <a:p>
            <a:r>
              <a:rPr lang="en-US" dirty="0"/>
              <a:t>	2021 we conducted </a:t>
            </a:r>
            <a:r>
              <a:rPr lang="en-US" dirty="0">
                <a:solidFill>
                  <a:srgbClr val="FF0000"/>
                </a:solidFill>
              </a:rPr>
              <a:t>314</a:t>
            </a:r>
            <a:r>
              <a:rPr lang="en-US" dirty="0"/>
              <a:t> Recruitments </a:t>
            </a:r>
          </a:p>
          <a:p>
            <a:r>
              <a:rPr lang="en-US" dirty="0"/>
              <a:t>	2022 We are conducting </a:t>
            </a:r>
            <a:r>
              <a:rPr lang="en-US" dirty="0">
                <a:solidFill>
                  <a:srgbClr val="FF0000"/>
                </a:solidFill>
              </a:rPr>
              <a:t>40</a:t>
            </a:r>
            <a:r>
              <a:rPr lang="en-US" dirty="0"/>
              <a:t> Recruitments per month, 	and expect to complete ~</a:t>
            </a:r>
            <a:r>
              <a:rPr lang="en-US" b="1" dirty="0">
                <a:solidFill>
                  <a:srgbClr val="FF0000"/>
                </a:solidFill>
              </a:rPr>
              <a:t>484</a:t>
            </a:r>
            <a:r>
              <a:rPr lang="en-US" dirty="0"/>
              <a:t> Recruitments</a:t>
            </a:r>
          </a:p>
          <a:p>
            <a:endParaRPr lang="en-US" dirty="0"/>
          </a:p>
          <a:p>
            <a:r>
              <a:rPr lang="en-US" dirty="0"/>
              <a:t>	*hiring freeze for partial year</a:t>
            </a:r>
          </a:p>
        </p:txBody>
      </p:sp>
    </p:spTree>
    <p:extLst>
      <p:ext uri="{BB962C8B-B14F-4D97-AF65-F5344CB8AC3E}">
        <p14:creationId xmlns:p14="http://schemas.microsoft.com/office/powerpoint/2010/main" val="143002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7E7A-50C5-476E-81A7-C8E32502640E}"/>
              </a:ext>
            </a:extLst>
          </p:cNvPr>
          <p:cNvSpPr>
            <a:spLocks noGrp="1"/>
          </p:cNvSpPr>
          <p:nvPr>
            <p:ph type="title"/>
          </p:nvPr>
        </p:nvSpPr>
        <p:spPr/>
        <p:txBody>
          <a:bodyPr/>
          <a:lstStyle/>
          <a:p>
            <a:r>
              <a:rPr lang="en-US" dirty="0"/>
              <a:t>Applicant </a:t>
            </a:r>
            <a:r>
              <a:rPr lang="en-US"/>
              <a:t>Pool Comparisons</a:t>
            </a:r>
          </a:p>
        </p:txBody>
      </p:sp>
      <p:sp>
        <p:nvSpPr>
          <p:cNvPr id="3" name="Content Placeholder 2">
            <a:extLst>
              <a:ext uri="{FF2B5EF4-FFF2-40B4-BE49-F238E27FC236}">
                <a16:creationId xmlns:a16="http://schemas.microsoft.com/office/drawing/2014/main" id="{F29D42F7-3B37-404E-B8CB-83A6A2CA4D7F}"/>
              </a:ext>
            </a:extLst>
          </p:cNvPr>
          <p:cNvSpPr>
            <a:spLocks noGrp="1"/>
          </p:cNvSpPr>
          <p:nvPr>
            <p:ph idx="1"/>
          </p:nvPr>
        </p:nvSpPr>
        <p:spPr>
          <a:xfrm>
            <a:off x="838200" y="1825625"/>
            <a:ext cx="10003971" cy="4667250"/>
          </a:xfrm>
        </p:spPr>
        <p:txBody>
          <a:bodyPr/>
          <a:lstStyle/>
          <a:p>
            <a:pPr marL="514350" indent="-514350">
              <a:buAutoNum type="arabicPlain" startAt="2018"/>
            </a:pPr>
            <a:r>
              <a:rPr lang="en-US" dirty="0"/>
              <a:t> Total Applications:   </a:t>
            </a:r>
            <a:r>
              <a:rPr lang="en-US" dirty="0">
                <a:solidFill>
                  <a:srgbClr val="FF0000"/>
                </a:solidFill>
              </a:rPr>
              <a:t>5845</a:t>
            </a:r>
            <a:r>
              <a:rPr lang="en-US" dirty="0"/>
              <a:t>          Total Certified: </a:t>
            </a:r>
            <a:r>
              <a:rPr lang="en-US" dirty="0">
                <a:solidFill>
                  <a:srgbClr val="FF0000"/>
                </a:solidFill>
              </a:rPr>
              <a:t>2734         46%</a:t>
            </a:r>
          </a:p>
          <a:p>
            <a:pPr marL="514350" indent="-514350">
              <a:buAutoNum type="arabicPlain" startAt="2018"/>
            </a:pPr>
            <a:endParaRPr lang="en-US" dirty="0"/>
          </a:p>
          <a:p>
            <a:pPr marL="514350" indent="-514350">
              <a:buAutoNum type="arabicPlain" startAt="2018"/>
            </a:pPr>
            <a:r>
              <a:rPr lang="en-US" dirty="0"/>
              <a:t> Total Applications: 	</a:t>
            </a:r>
            <a:r>
              <a:rPr lang="en-US" dirty="0">
                <a:solidFill>
                  <a:srgbClr val="FF0000"/>
                </a:solidFill>
              </a:rPr>
              <a:t>5001	</a:t>
            </a:r>
            <a:r>
              <a:rPr lang="en-US" dirty="0"/>
              <a:t>	Total Certified:  </a:t>
            </a:r>
            <a:r>
              <a:rPr lang="en-US" dirty="0">
                <a:solidFill>
                  <a:srgbClr val="FF0000"/>
                </a:solidFill>
              </a:rPr>
              <a:t>2511      50%</a:t>
            </a:r>
          </a:p>
          <a:p>
            <a:pPr marL="514350" indent="-514350">
              <a:buAutoNum type="arabicPlain" startAt="2018"/>
            </a:pPr>
            <a:endParaRPr lang="en-US" dirty="0"/>
          </a:p>
          <a:p>
            <a:pPr marL="514350" indent="-514350">
              <a:buAutoNum type="arabicPlain" startAt="2018"/>
            </a:pPr>
            <a:r>
              <a:rPr lang="en-US" dirty="0"/>
              <a:t> Total Applications:  </a:t>
            </a:r>
            <a:r>
              <a:rPr lang="en-US" dirty="0">
                <a:solidFill>
                  <a:srgbClr val="FF0000"/>
                </a:solidFill>
              </a:rPr>
              <a:t>2718</a:t>
            </a:r>
            <a:r>
              <a:rPr lang="en-US" dirty="0"/>
              <a:t>		Total Certified:  </a:t>
            </a:r>
            <a:r>
              <a:rPr lang="en-US" dirty="0">
                <a:solidFill>
                  <a:srgbClr val="FF0000"/>
                </a:solidFill>
              </a:rPr>
              <a:t>1281      47%</a:t>
            </a:r>
          </a:p>
          <a:p>
            <a:pPr marL="514350" indent="-514350">
              <a:buAutoNum type="arabicPlain" startAt="2018"/>
            </a:pPr>
            <a:endParaRPr lang="en-US" dirty="0"/>
          </a:p>
          <a:p>
            <a:pPr marL="514350" indent="-514350">
              <a:buAutoNum type="arabicPlain" startAt="2018"/>
            </a:pPr>
            <a:r>
              <a:rPr lang="en-US" dirty="0"/>
              <a:t> Total Applications: </a:t>
            </a:r>
            <a:r>
              <a:rPr lang="en-US" dirty="0">
                <a:solidFill>
                  <a:srgbClr val="FF0000"/>
                </a:solidFill>
              </a:rPr>
              <a:t>4805</a:t>
            </a:r>
            <a:r>
              <a:rPr lang="en-US" dirty="0"/>
              <a:t>		Total Certified:  </a:t>
            </a:r>
            <a:r>
              <a:rPr lang="en-US" dirty="0">
                <a:solidFill>
                  <a:srgbClr val="FF0000"/>
                </a:solidFill>
              </a:rPr>
              <a:t>2623      54%</a:t>
            </a:r>
          </a:p>
          <a:p>
            <a:pPr marL="514350" indent="-514350">
              <a:buAutoNum type="arabicPlain" startAt="2018"/>
            </a:pPr>
            <a:endParaRPr lang="en-US" dirty="0"/>
          </a:p>
          <a:p>
            <a:pPr marL="514350" indent="-514350">
              <a:buAutoNum type="arabicPlain" startAt="2018"/>
            </a:pPr>
            <a:r>
              <a:rPr lang="en-US" dirty="0"/>
              <a:t> Estimated Applications: </a:t>
            </a:r>
            <a:r>
              <a:rPr lang="en-US" dirty="0">
                <a:solidFill>
                  <a:srgbClr val="FF0000"/>
                </a:solidFill>
              </a:rPr>
              <a:t>5635</a:t>
            </a:r>
            <a:r>
              <a:rPr lang="en-US" dirty="0"/>
              <a:t>	Est. Certified:  </a:t>
            </a:r>
            <a:r>
              <a:rPr lang="en-US" dirty="0">
                <a:solidFill>
                  <a:srgbClr val="FF0000"/>
                </a:solidFill>
              </a:rPr>
              <a:t>3634        65%</a:t>
            </a:r>
          </a:p>
          <a:p>
            <a:pPr marL="514350" indent="-514350">
              <a:buAutoNum type="arabicPlain" startAt="2018"/>
            </a:pPr>
            <a:endParaRPr lang="en-US" dirty="0"/>
          </a:p>
          <a:p>
            <a:pPr marL="514350" indent="-514350">
              <a:buAutoNum type="arabicPlain" startAt="2018"/>
            </a:pPr>
            <a:endParaRPr lang="en-US" dirty="0"/>
          </a:p>
          <a:p>
            <a:pPr marL="514350" indent="-514350">
              <a:buAutoNum type="arabicPlain" startAt="2018"/>
            </a:pPr>
            <a:endParaRPr lang="en-US" dirty="0"/>
          </a:p>
        </p:txBody>
      </p:sp>
    </p:spTree>
    <p:extLst>
      <p:ext uri="{BB962C8B-B14F-4D97-AF65-F5344CB8AC3E}">
        <p14:creationId xmlns:p14="http://schemas.microsoft.com/office/powerpoint/2010/main" val="363348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D252-1939-4B93-975D-A30FE4F2EF0F}"/>
              </a:ext>
            </a:extLst>
          </p:cNvPr>
          <p:cNvSpPr>
            <a:spLocks noGrp="1"/>
          </p:cNvSpPr>
          <p:nvPr>
            <p:ph type="title"/>
          </p:nvPr>
        </p:nvSpPr>
        <p:spPr/>
        <p:txBody>
          <a:bodyPr/>
          <a:lstStyle/>
          <a:p>
            <a:r>
              <a:rPr lang="en-US" dirty="0"/>
              <a:t>Reposted Recruitments (due to failure to hire)</a:t>
            </a:r>
          </a:p>
        </p:txBody>
      </p:sp>
      <p:sp>
        <p:nvSpPr>
          <p:cNvPr id="3" name="Content Placeholder 2">
            <a:extLst>
              <a:ext uri="{FF2B5EF4-FFF2-40B4-BE49-F238E27FC236}">
                <a16:creationId xmlns:a16="http://schemas.microsoft.com/office/drawing/2014/main" id="{46608325-0BA4-45BF-99BC-AC4CE393C256}"/>
              </a:ext>
            </a:extLst>
          </p:cNvPr>
          <p:cNvSpPr>
            <a:spLocks noGrp="1"/>
          </p:cNvSpPr>
          <p:nvPr>
            <p:ph idx="1"/>
          </p:nvPr>
        </p:nvSpPr>
        <p:spPr>
          <a:xfrm>
            <a:off x="838200" y="2149433"/>
            <a:ext cx="8226287" cy="4027529"/>
          </a:xfrm>
        </p:spPr>
        <p:txBody>
          <a:bodyPr/>
          <a:lstStyle/>
          <a:p>
            <a:pPr marL="514350" indent="-514350">
              <a:buAutoNum type="arabicPlain" startAt="2019"/>
            </a:pPr>
            <a:r>
              <a:rPr lang="en-US" dirty="0"/>
              <a:t> Reposted Recruitments: </a:t>
            </a:r>
            <a:r>
              <a:rPr lang="en-US" dirty="0">
                <a:solidFill>
                  <a:srgbClr val="FF0000"/>
                </a:solidFill>
              </a:rPr>
              <a:t>2</a:t>
            </a:r>
          </a:p>
          <a:p>
            <a:pPr marL="514350" indent="-514350">
              <a:buAutoNum type="arabicPlain" startAt="2019"/>
            </a:pPr>
            <a:endParaRPr lang="en-US" dirty="0"/>
          </a:p>
          <a:p>
            <a:pPr marL="514350" indent="-514350">
              <a:buAutoNum type="arabicPlain" startAt="2019"/>
            </a:pPr>
            <a:r>
              <a:rPr lang="en-US" dirty="0"/>
              <a:t> Reposted Recruitments: </a:t>
            </a:r>
            <a:r>
              <a:rPr lang="en-US" dirty="0">
                <a:solidFill>
                  <a:srgbClr val="FF0000"/>
                </a:solidFill>
              </a:rPr>
              <a:t>0</a:t>
            </a:r>
          </a:p>
          <a:p>
            <a:pPr marL="514350" indent="-514350">
              <a:buAutoNum type="arabicPlain" startAt="2019"/>
            </a:pPr>
            <a:endParaRPr lang="en-US" dirty="0"/>
          </a:p>
          <a:p>
            <a:pPr marL="514350" indent="-514350">
              <a:buAutoNum type="arabicPlain" startAt="2019"/>
            </a:pPr>
            <a:r>
              <a:rPr lang="en-US" dirty="0"/>
              <a:t> Reposted Recruitments: </a:t>
            </a:r>
            <a:r>
              <a:rPr lang="en-US" dirty="0">
                <a:solidFill>
                  <a:srgbClr val="FF0000"/>
                </a:solidFill>
              </a:rPr>
              <a:t>31</a:t>
            </a:r>
          </a:p>
          <a:p>
            <a:pPr marL="514350" indent="-514350">
              <a:buAutoNum type="arabicPlain" startAt="2019"/>
            </a:pPr>
            <a:endParaRPr lang="en-US" dirty="0"/>
          </a:p>
          <a:p>
            <a:pPr marL="514350" indent="-514350">
              <a:buAutoNum type="arabicPlain" startAt="2019"/>
            </a:pPr>
            <a:r>
              <a:rPr lang="en-US" dirty="0"/>
              <a:t> Reposted Recruitments: </a:t>
            </a:r>
            <a:r>
              <a:rPr lang="en-US" dirty="0">
                <a:solidFill>
                  <a:srgbClr val="FF0000"/>
                </a:solidFill>
              </a:rPr>
              <a:t>37 (5 months)</a:t>
            </a:r>
          </a:p>
          <a:p>
            <a:pPr marL="514350" indent="-514350">
              <a:buAutoNum type="arabicPlain" startAt="2019"/>
            </a:pPr>
            <a:endParaRPr lang="en-US" dirty="0"/>
          </a:p>
          <a:p>
            <a:pPr marL="514350" indent="-514350">
              <a:buAutoNum type="arabicPlain" startAt="2019"/>
            </a:pPr>
            <a:endParaRPr lang="en-US" dirty="0"/>
          </a:p>
        </p:txBody>
      </p:sp>
    </p:spTree>
    <p:extLst>
      <p:ext uri="{BB962C8B-B14F-4D97-AF65-F5344CB8AC3E}">
        <p14:creationId xmlns:p14="http://schemas.microsoft.com/office/powerpoint/2010/main" val="293575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F6F1-3C4A-4437-8BE6-9505092EE910}"/>
              </a:ext>
            </a:extLst>
          </p:cNvPr>
          <p:cNvSpPr>
            <a:spLocks noGrp="1"/>
          </p:cNvSpPr>
          <p:nvPr>
            <p:ph type="title"/>
          </p:nvPr>
        </p:nvSpPr>
        <p:spPr>
          <a:xfrm>
            <a:off x="838200" y="365125"/>
            <a:ext cx="10515600" cy="1325563"/>
          </a:xfrm>
        </p:spPr>
        <p:txBody>
          <a:bodyPr anchor="b">
            <a:normAutofit/>
          </a:bodyPr>
          <a:lstStyle/>
          <a:p>
            <a:r>
              <a:rPr lang="en-US" dirty="0"/>
              <a:t>What Are We Doing to Beat the Great Resignation?</a:t>
            </a:r>
          </a:p>
        </p:txBody>
      </p:sp>
      <p:sp>
        <p:nvSpPr>
          <p:cNvPr id="3" name="Content Placeholder 2">
            <a:extLst>
              <a:ext uri="{FF2B5EF4-FFF2-40B4-BE49-F238E27FC236}">
                <a16:creationId xmlns:a16="http://schemas.microsoft.com/office/drawing/2014/main" id="{D2F45D03-16FB-48D2-8187-EF6A42002BEE}"/>
              </a:ext>
            </a:extLst>
          </p:cNvPr>
          <p:cNvSpPr>
            <a:spLocks noGrp="1"/>
          </p:cNvSpPr>
          <p:nvPr>
            <p:ph sz="half" idx="1"/>
          </p:nvPr>
        </p:nvSpPr>
        <p:spPr>
          <a:xfrm>
            <a:off x="838200" y="1825625"/>
            <a:ext cx="5181600" cy="4351338"/>
          </a:xfrm>
        </p:spPr>
        <p:txBody>
          <a:bodyPr>
            <a:normAutofit/>
          </a:bodyPr>
          <a:lstStyle/>
          <a:p>
            <a:pPr marL="0" indent="0">
              <a:buNone/>
            </a:pPr>
            <a:r>
              <a:rPr lang="en-US" sz="2400" dirty="0"/>
              <a:t>Announcements Updated</a:t>
            </a:r>
          </a:p>
          <a:p>
            <a:pPr marL="0" indent="0">
              <a:buNone/>
            </a:pPr>
            <a:r>
              <a:rPr lang="en-US" sz="2400" dirty="0"/>
              <a:t>	BLUF</a:t>
            </a:r>
          </a:p>
          <a:p>
            <a:pPr marL="0" indent="0">
              <a:buNone/>
            </a:pPr>
            <a:r>
              <a:rPr lang="en-US" sz="2400" dirty="0"/>
              <a:t>	New Graphics</a:t>
            </a:r>
          </a:p>
          <a:p>
            <a:pPr marL="0" indent="0">
              <a:buNone/>
            </a:pPr>
            <a:r>
              <a:rPr lang="en-US" sz="2400" dirty="0"/>
              <a:t>	Personalize</a:t>
            </a:r>
          </a:p>
          <a:p>
            <a:pPr marL="0" indent="0">
              <a:buNone/>
            </a:pPr>
            <a:r>
              <a:rPr lang="en-US" sz="2400" dirty="0"/>
              <a:t>	Accessibility</a:t>
            </a:r>
          </a:p>
          <a:p>
            <a:pPr marL="0" indent="0">
              <a:buNone/>
            </a:pPr>
            <a:r>
              <a:rPr lang="en-US" sz="2400" dirty="0"/>
              <a:t>	Reduce/Change/Update Quals</a:t>
            </a:r>
          </a:p>
          <a:p>
            <a:pPr marL="0" indent="0">
              <a:buNone/>
            </a:pPr>
            <a:r>
              <a:rPr lang="en-US" sz="2400" dirty="0"/>
              <a:t>	Include links to video &amp; loan    	student loan forgiveness</a:t>
            </a:r>
          </a:p>
        </p:txBody>
      </p:sp>
      <p:pic>
        <p:nvPicPr>
          <p:cNvPr id="5" name="Picture 4" descr="A collage of people&#10;&#10;Description automatically generated with medium confidence">
            <a:extLst>
              <a:ext uri="{FF2B5EF4-FFF2-40B4-BE49-F238E27FC236}">
                <a16:creationId xmlns:a16="http://schemas.microsoft.com/office/drawing/2014/main" id="{ED40D3F4-D6AB-4D0D-8895-C126AD41D202}"/>
              </a:ext>
            </a:extLst>
          </p:cNvPr>
          <p:cNvPicPr>
            <a:picLocks noChangeAspect="1"/>
          </p:cNvPicPr>
          <p:nvPr/>
        </p:nvPicPr>
        <p:blipFill rotWithShape="1">
          <a:blip r:embed="rId3"/>
          <a:srcRect b="16023"/>
          <a:stretch/>
        </p:blipFill>
        <p:spPr>
          <a:xfrm>
            <a:off x="6172200" y="1825625"/>
            <a:ext cx="5038106" cy="4230836"/>
          </a:xfrm>
          <a:prstGeom prst="rect">
            <a:avLst/>
          </a:prstGeom>
          <a:noFill/>
        </p:spPr>
      </p:pic>
    </p:spTree>
    <p:extLst>
      <p:ext uri="{BB962C8B-B14F-4D97-AF65-F5344CB8AC3E}">
        <p14:creationId xmlns:p14="http://schemas.microsoft.com/office/powerpoint/2010/main" val="1420431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9204-A641-482E-A3AA-80A1088158DD}"/>
              </a:ext>
            </a:extLst>
          </p:cNvPr>
          <p:cNvSpPr>
            <a:spLocks noGrp="1"/>
          </p:cNvSpPr>
          <p:nvPr>
            <p:ph type="title"/>
          </p:nvPr>
        </p:nvSpPr>
        <p:spPr>
          <a:xfrm>
            <a:off x="838200" y="365125"/>
            <a:ext cx="10515600" cy="1325563"/>
          </a:xfrm>
        </p:spPr>
        <p:txBody>
          <a:bodyPr anchor="b">
            <a:normAutofit/>
          </a:bodyPr>
          <a:lstStyle/>
          <a:p>
            <a:r>
              <a:rPr lang="en-US" dirty="0"/>
              <a:t>What Are We Doing to Beat the Great Resignation?</a:t>
            </a:r>
          </a:p>
        </p:txBody>
      </p:sp>
      <p:sp>
        <p:nvSpPr>
          <p:cNvPr id="3" name="Content Placeholder 2">
            <a:extLst>
              <a:ext uri="{FF2B5EF4-FFF2-40B4-BE49-F238E27FC236}">
                <a16:creationId xmlns:a16="http://schemas.microsoft.com/office/drawing/2014/main" id="{BE065D3B-E7E8-4CD8-8B2A-4101322E1DED}"/>
              </a:ext>
            </a:extLst>
          </p:cNvPr>
          <p:cNvSpPr>
            <a:spLocks noGrp="1"/>
          </p:cNvSpPr>
          <p:nvPr>
            <p:ph sz="half" idx="1"/>
          </p:nvPr>
        </p:nvSpPr>
        <p:spPr>
          <a:xfrm>
            <a:off x="838200" y="1825625"/>
            <a:ext cx="5181600" cy="4351338"/>
          </a:xfrm>
        </p:spPr>
        <p:txBody>
          <a:bodyPr>
            <a:normAutofit/>
          </a:bodyPr>
          <a:lstStyle/>
          <a:p>
            <a:pPr marL="0" indent="0">
              <a:buNone/>
            </a:pPr>
            <a:r>
              <a:rPr lang="en-US" dirty="0"/>
              <a:t>Recruitment Video</a:t>
            </a:r>
          </a:p>
          <a:p>
            <a:pPr marL="0" indent="0">
              <a:buNone/>
            </a:pPr>
            <a:endParaRPr lang="en-US" dirty="0"/>
          </a:p>
          <a:p>
            <a:pPr marL="0" indent="0">
              <a:buNone/>
            </a:pPr>
            <a:r>
              <a:rPr lang="en-US" dirty="0"/>
              <a:t>	Link in postings</a:t>
            </a:r>
          </a:p>
          <a:p>
            <a:pPr marL="0" indent="0">
              <a:buNone/>
            </a:pPr>
            <a:endParaRPr lang="en-US" dirty="0"/>
          </a:p>
          <a:p>
            <a:pPr marL="0" indent="0">
              <a:buNone/>
            </a:pPr>
            <a:r>
              <a:rPr lang="en-US" dirty="0"/>
              <a:t>	Link on Jobs page</a:t>
            </a:r>
          </a:p>
          <a:p>
            <a:pPr marL="0" indent="0">
              <a:buNone/>
            </a:pPr>
            <a:endParaRPr lang="en-US" dirty="0"/>
          </a:p>
          <a:p>
            <a:pPr marL="0" indent="0">
              <a:buNone/>
            </a:pPr>
            <a:r>
              <a:rPr lang="en-US" dirty="0"/>
              <a:t>	Linked to Social Media</a:t>
            </a:r>
          </a:p>
          <a:p>
            <a:pPr marL="0" indent="0">
              <a:buNone/>
            </a:pPr>
            <a:r>
              <a:rPr lang="en-US" dirty="0"/>
              <a:t>	</a:t>
            </a:r>
          </a:p>
          <a:p>
            <a:endParaRPr lang="en-US" dirty="0"/>
          </a:p>
          <a:p>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063E7742-2C23-43C4-9180-51563500C15D}"/>
              </a:ext>
            </a:extLst>
          </p:cNvPr>
          <p:cNvPicPr>
            <a:picLocks noChangeAspect="1"/>
          </p:cNvPicPr>
          <p:nvPr/>
        </p:nvPicPr>
        <p:blipFill rotWithShape="1">
          <a:blip r:embed="rId3"/>
          <a:srcRect l="1432" r="38431" b="-1"/>
          <a:stretch/>
        </p:blipFill>
        <p:spPr>
          <a:xfrm>
            <a:off x="6172200" y="1825625"/>
            <a:ext cx="5181600" cy="4351338"/>
          </a:xfrm>
          <a:prstGeom prst="rect">
            <a:avLst/>
          </a:prstGeom>
          <a:noFill/>
        </p:spPr>
      </p:pic>
    </p:spTree>
    <p:extLst>
      <p:ext uri="{BB962C8B-B14F-4D97-AF65-F5344CB8AC3E}">
        <p14:creationId xmlns:p14="http://schemas.microsoft.com/office/powerpoint/2010/main" val="1760456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9 DOR PPT Template" id="{D3F7B917-4EA6-C546-B880-1F563EBF73A1}" vid="{42331C85-D39C-7141-9C55-CBD9048AE8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TotalTime>
  <Words>1779</Words>
  <Application>Microsoft Office PowerPoint</Application>
  <PresentationFormat>Widescreen</PresentationFormat>
  <Paragraphs>176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Gill Sans MT</vt:lpstr>
      <vt:lpstr>Office Theme</vt:lpstr>
      <vt:lpstr>Revenue Staffing Team</vt:lpstr>
      <vt:lpstr>DOR Staffing Team</vt:lpstr>
      <vt:lpstr>Current Recruitments</vt:lpstr>
      <vt:lpstr>Numbers for 2022</vt:lpstr>
      <vt:lpstr>Comparisons</vt:lpstr>
      <vt:lpstr>Applicant Pool Comparisons</vt:lpstr>
      <vt:lpstr>Reposted Recruitments (due to failure to hire)</vt:lpstr>
      <vt:lpstr>What Are We Doing to Beat the Great Resignation?</vt:lpstr>
      <vt:lpstr>What Are We Doing to Beat the Great Resignation?</vt:lpstr>
      <vt:lpstr>What Are We Doing to Beat the Great Resignation?</vt:lpstr>
      <vt:lpstr>What Are We Doing to Beat the Great Resignation?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Resignation</dc:title>
  <dc:creator>Washington State Department of Revenue</dc:creator>
  <cp:keywords>great resignation, BAC 2022</cp:keywords>
  <cp:lastModifiedBy>Bartlett, Tatum (DOR)</cp:lastModifiedBy>
  <cp:revision>15</cp:revision>
  <dcterms:created xsi:type="dcterms:W3CDTF">2020-02-04T19:06:11Z</dcterms:created>
  <dcterms:modified xsi:type="dcterms:W3CDTF">2022-07-11T16:47:07Z</dcterms:modified>
</cp:coreProperties>
</file>